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handoutMasterIdLst>
    <p:handoutMasterId r:id="rId12"/>
  </p:handoutMasterIdLst>
  <p:sldIdLst>
    <p:sldId id="293" r:id="rId2"/>
    <p:sldId id="326" r:id="rId3"/>
    <p:sldId id="324" r:id="rId4"/>
    <p:sldId id="317" r:id="rId5"/>
    <p:sldId id="322" r:id="rId6"/>
    <p:sldId id="320" r:id="rId7"/>
    <p:sldId id="323" r:id="rId8"/>
    <p:sldId id="321" r:id="rId9"/>
    <p:sldId id="325" r:id="rId10"/>
  </p:sldIdLst>
  <p:sldSz cx="10079038" cy="7559675"/>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kar Meembat" initials="SM" lastIdx="1" clrIdx="0">
    <p:extLst>
      <p:ext uri="{19B8F6BF-5375-455C-9EA6-DF929625EA0E}">
        <p15:presenceInfo xmlns:p15="http://schemas.microsoft.com/office/powerpoint/2012/main" userId="c21e11b8364be0a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71563" autoAdjust="0"/>
  </p:normalViewPr>
  <p:slideViewPr>
    <p:cSldViewPr snapToGrid="0">
      <p:cViewPr varScale="1">
        <p:scale>
          <a:sx n="74" d="100"/>
          <a:sy n="74" d="100"/>
        </p:scale>
        <p:origin x="2532"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400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4f2d1f6c53f5287c/Business/Competitors%20pri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0">
                <a:solidFill>
                  <a:schemeClr val="bg1"/>
                </a:solidFill>
              </a:defRPr>
            </a:pPr>
            <a:r>
              <a:rPr lang="en-GB">
                <a:solidFill>
                  <a:schemeClr val="bg1"/>
                </a:solidFill>
              </a:rPr>
              <a:t>Price Analysis Roof and Towbar Cycle Carrier Systems</a:t>
            </a:r>
          </a:p>
        </c:rich>
      </c:tx>
      <c:overlay val="0"/>
    </c:title>
    <c:autoTitleDeleted val="0"/>
    <c:plotArea>
      <c:layout>
        <c:manualLayout>
          <c:layoutTarget val="inner"/>
          <c:xMode val="edge"/>
          <c:yMode val="edge"/>
          <c:x val="0.14721854543590016"/>
          <c:y val="7.7183567074206053E-2"/>
          <c:w val="0.83219681072283824"/>
          <c:h val="0.50613589853318597"/>
        </c:manualLayout>
      </c:layout>
      <c:lineChart>
        <c:grouping val="standard"/>
        <c:varyColors val="0"/>
        <c:ser>
          <c:idx val="0"/>
          <c:order val="0"/>
          <c:tx>
            <c:strRef>
              <c:f>'[Competitors prices.xlsx]Sheet1'!$D$4</c:f>
              <c:strCache>
                <c:ptCount val="1"/>
                <c:pt idx="0">
                  <c:v>Nissan Fixed Towbar</c:v>
                </c:pt>
              </c:strCache>
            </c:strRef>
          </c:tx>
          <c:spPr>
            <a:ln w="28800">
              <a:solidFill>
                <a:srgbClr val="FFD320"/>
              </a:solidFill>
            </a:ln>
          </c:spPr>
          <c:marker>
            <c:symbol val="none"/>
          </c:marker>
          <c:cat>
            <c:numRef>
              <c:f>'[Competitors prices.xlsx]Sheet1'!$E$14:$E$16</c:f>
              <c:numCache>
                <c:formatCode>General</c:formatCode>
                <c:ptCount val="3"/>
                <c:pt idx="0">
                  <c:v>1</c:v>
                </c:pt>
                <c:pt idx="1">
                  <c:v>2</c:v>
                </c:pt>
                <c:pt idx="2">
                  <c:v>3</c:v>
                </c:pt>
              </c:numCache>
            </c:numRef>
          </c:cat>
          <c:val>
            <c:numRef>
              <c:f>'[Competitors prices.xlsx]Sheet1'!$F$3:$F$5</c:f>
              <c:numCache>
                <c:formatCode>General</c:formatCode>
                <c:ptCount val="3"/>
                <c:pt idx="1">
                  <c:v>643</c:v>
                </c:pt>
                <c:pt idx="2">
                  <c:v>745</c:v>
                </c:pt>
              </c:numCache>
            </c:numRef>
          </c:val>
          <c:smooth val="0"/>
          <c:extLst>
            <c:ext xmlns:c16="http://schemas.microsoft.com/office/drawing/2014/chart" uri="{C3380CC4-5D6E-409C-BE32-E72D297353CC}">
              <c16:uniqueId val="{00000000-DD9C-4BA7-A719-F115F14FE8DA}"/>
            </c:ext>
          </c:extLst>
        </c:ser>
        <c:ser>
          <c:idx val="2"/>
          <c:order val="1"/>
          <c:tx>
            <c:strRef>
              <c:f>'[Competitors prices.xlsx]Sheet1'!$D$12</c:f>
              <c:strCache>
                <c:ptCount val="1"/>
                <c:pt idx="0">
                  <c:v>Removable Towbar 13 pin</c:v>
                </c:pt>
              </c:strCache>
            </c:strRef>
          </c:tx>
          <c:spPr>
            <a:ln w="28800">
              <a:solidFill>
                <a:srgbClr val="7E0021"/>
              </a:solidFill>
            </a:ln>
          </c:spPr>
          <c:marker>
            <c:symbol val="none"/>
          </c:marker>
          <c:cat>
            <c:numRef>
              <c:f>'[Competitors prices.xlsx]Sheet1'!$E$14:$E$16</c:f>
              <c:numCache>
                <c:formatCode>General</c:formatCode>
                <c:ptCount val="3"/>
                <c:pt idx="0">
                  <c:v>1</c:v>
                </c:pt>
                <c:pt idx="1">
                  <c:v>2</c:v>
                </c:pt>
                <c:pt idx="2">
                  <c:v>3</c:v>
                </c:pt>
              </c:numCache>
            </c:numRef>
          </c:cat>
          <c:val>
            <c:numRef>
              <c:f>'[Competitors prices.xlsx]Sheet1'!$F$11:$F$13</c:f>
              <c:numCache>
                <c:formatCode>General</c:formatCode>
                <c:ptCount val="3"/>
                <c:pt idx="1">
                  <c:v>825</c:v>
                </c:pt>
                <c:pt idx="2">
                  <c:v>925</c:v>
                </c:pt>
              </c:numCache>
            </c:numRef>
          </c:val>
          <c:smooth val="0"/>
          <c:extLst>
            <c:ext xmlns:c16="http://schemas.microsoft.com/office/drawing/2014/chart" uri="{C3380CC4-5D6E-409C-BE32-E72D297353CC}">
              <c16:uniqueId val="{00000001-DD9C-4BA7-A719-F115F14FE8DA}"/>
            </c:ext>
          </c:extLst>
        </c:ser>
        <c:ser>
          <c:idx val="3"/>
          <c:order val="2"/>
          <c:tx>
            <c:strRef>
              <c:f>'[Competitors prices.xlsx]Sheet1'!$D$14</c:f>
              <c:strCache>
                <c:ptCount val="1"/>
                <c:pt idx="0">
                  <c:v>Nissan Roof System </c:v>
                </c:pt>
              </c:strCache>
            </c:strRef>
          </c:tx>
          <c:spPr>
            <a:ln w="28800">
              <a:solidFill>
                <a:srgbClr val="004586"/>
              </a:solidFill>
            </a:ln>
          </c:spPr>
          <c:marker>
            <c:symbol val="none"/>
          </c:marker>
          <c:cat>
            <c:numRef>
              <c:f>'[Competitors prices.xlsx]Sheet1'!$E$14:$E$16</c:f>
              <c:numCache>
                <c:formatCode>General</c:formatCode>
                <c:ptCount val="3"/>
                <c:pt idx="0">
                  <c:v>1</c:v>
                </c:pt>
                <c:pt idx="1">
                  <c:v>2</c:v>
                </c:pt>
                <c:pt idx="2">
                  <c:v>3</c:v>
                </c:pt>
              </c:numCache>
            </c:numRef>
          </c:cat>
          <c:val>
            <c:numRef>
              <c:f>'[Competitors prices.xlsx]Sheet1'!$F$14:$F$16</c:f>
              <c:numCache>
                <c:formatCode>General</c:formatCode>
                <c:ptCount val="3"/>
                <c:pt idx="0">
                  <c:v>304</c:v>
                </c:pt>
                <c:pt idx="1">
                  <c:v>398</c:v>
                </c:pt>
                <c:pt idx="2">
                  <c:v>492</c:v>
                </c:pt>
              </c:numCache>
            </c:numRef>
          </c:val>
          <c:smooth val="0"/>
          <c:extLst>
            <c:ext xmlns:c16="http://schemas.microsoft.com/office/drawing/2014/chart" uri="{C3380CC4-5D6E-409C-BE32-E72D297353CC}">
              <c16:uniqueId val="{00000002-DD9C-4BA7-A719-F115F14FE8DA}"/>
            </c:ext>
          </c:extLst>
        </c:ser>
        <c:ser>
          <c:idx val="1"/>
          <c:order val="3"/>
          <c:tx>
            <c:v>Aygo Rr Special</c:v>
          </c:tx>
          <c:marker>
            <c:symbol val="none"/>
          </c:marker>
          <c:cat>
            <c:numRef>
              <c:f>'[Competitors prices.xlsx]Sheet1'!$E$14:$E$16</c:f>
              <c:numCache>
                <c:formatCode>General</c:formatCode>
                <c:ptCount val="3"/>
                <c:pt idx="0">
                  <c:v>1</c:v>
                </c:pt>
                <c:pt idx="1">
                  <c:v>2</c:v>
                </c:pt>
                <c:pt idx="2">
                  <c:v>3</c:v>
                </c:pt>
              </c:numCache>
            </c:numRef>
          </c:cat>
          <c:val>
            <c:numRef>
              <c:f>'[Competitors prices.xlsx]Sheet1'!$F$22:$F$24</c:f>
              <c:numCache>
                <c:formatCode>General</c:formatCode>
                <c:ptCount val="3"/>
                <c:pt idx="1">
                  <c:v>750</c:v>
                </c:pt>
              </c:numCache>
            </c:numRef>
          </c:val>
          <c:smooth val="0"/>
          <c:extLst>
            <c:ext xmlns:c16="http://schemas.microsoft.com/office/drawing/2014/chart" uri="{C3380CC4-5D6E-409C-BE32-E72D297353CC}">
              <c16:uniqueId val="{00000003-DD9C-4BA7-A719-F115F14FE8DA}"/>
            </c:ext>
          </c:extLst>
        </c:ser>
        <c:ser>
          <c:idx val="4"/>
          <c:order val="4"/>
          <c:tx>
            <c:v>Yaris rr special</c:v>
          </c:tx>
          <c:marker>
            <c:symbol val="none"/>
          </c:marker>
          <c:cat>
            <c:numRef>
              <c:f>'[Competitors prices.xlsx]Sheet1'!$E$14:$E$16</c:f>
              <c:numCache>
                <c:formatCode>General</c:formatCode>
                <c:ptCount val="3"/>
                <c:pt idx="0">
                  <c:v>1</c:v>
                </c:pt>
                <c:pt idx="1">
                  <c:v>2</c:v>
                </c:pt>
                <c:pt idx="2">
                  <c:v>3</c:v>
                </c:pt>
              </c:numCache>
            </c:numRef>
          </c:cat>
          <c:val>
            <c:numRef>
              <c:f>'[Competitors prices.xlsx]Sheet1'!$F$25:$F$27</c:f>
              <c:numCache>
                <c:formatCode>General</c:formatCode>
                <c:ptCount val="3"/>
                <c:pt idx="1">
                  <c:v>800</c:v>
                </c:pt>
                <c:pt idx="2">
                  <c:v>900</c:v>
                </c:pt>
              </c:numCache>
            </c:numRef>
          </c:val>
          <c:smooth val="0"/>
          <c:extLst>
            <c:ext xmlns:c16="http://schemas.microsoft.com/office/drawing/2014/chart" uri="{C3380CC4-5D6E-409C-BE32-E72D297353CC}">
              <c16:uniqueId val="{00000004-DD9C-4BA7-A719-F115F14FE8DA}"/>
            </c:ext>
          </c:extLst>
        </c:ser>
        <c:ser>
          <c:idx val="5"/>
          <c:order val="5"/>
          <c:tx>
            <c:v>Yaris roof</c:v>
          </c:tx>
          <c:marker>
            <c:symbol val="none"/>
          </c:marker>
          <c:cat>
            <c:numRef>
              <c:f>'[Competitors prices.xlsx]Sheet1'!$E$14:$E$16</c:f>
              <c:numCache>
                <c:formatCode>General</c:formatCode>
                <c:ptCount val="3"/>
                <c:pt idx="0">
                  <c:v>1</c:v>
                </c:pt>
                <c:pt idx="1">
                  <c:v>2</c:v>
                </c:pt>
                <c:pt idx="2">
                  <c:v>3</c:v>
                </c:pt>
              </c:numCache>
            </c:numRef>
          </c:cat>
          <c:val>
            <c:numRef>
              <c:f>'[Competitors prices.xlsx]Sheet1'!$F$28:$F$30</c:f>
              <c:numCache>
                <c:formatCode>General</c:formatCode>
                <c:ptCount val="3"/>
                <c:pt idx="0">
                  <c:v>280</c:v>
                </c:pt>
                <c:pt idx="1">
                  <c:v>365</c:v>
                </c:pt>
              </c:numCache>
            </c:numRef>
          </c:val>
          <c:smooth val="0"/>
          <c:extLst>
            <c:ext xmlns:c16="http://schemas.microsoft.com/office/drawing/2014/chart" uri="{C3380CC4-5D6E-409C-BE32-E72D297353CC}">
              <c16:uniqueId val="{00000005-DD9C-4BA7-A719-F115F14FE8DA}"/>
            </c:ext>
          </c:extLst>
        </c:ser>
        <c:ser>
          <c:idx val="6"/>
          <c:order val="6"/>
          <c:tx>
            <c:v>Jazz fixed</c:v>
          </c:tx>
          <c:marker>
            <c:symbol val="none"/>
          </c:marker>
          <c:cat>
            <c:numRef>
              <c:f>'[Competitors prices.xlsx]Sheet1'!$E$14:$E$16</c:f>
              <c:numCache>
                <c:formatCode>General</c:formatCode>
                <c:ptCount val="3"/>
                <c:pt idx="0">
                  <c:v>1</c:v>
                </c:pt>
                <c:pt idx="1">
                  <c:v>2</c:v>
                </c:pt>
                <c:pt idx="2">
                  <c:v>3</c:v>
                </c:pt>
              </c:numCache>
            </c:numRef>
          </c:cat>
          <c:val>
            <c:numRef>
              <c:f>'[Competitors prices.xlsx]Sheet1'!$F$46:$F$48</c:f>
              <c:numCache>
                <c:formatCode>General</c:formatCode>
                <c:ptCount val="3"/>
                <c:pt idx="1">
                  <c:v>915</c:v>
                </c:pt>
              </c:numCache>
            </c:numRef>
          </c:val>
          <c:smooth val="0"/>
          <c:extLst>
            <c:ext xmlns:c16="http://schemas.microsoft.com/office/drawing/2014/chart" uri="{C3380CC4-5D6E-409C-BE32-E72D297353CC}">
              <c16:uniqueId val="{00000006-DD9C-4BA7-A719-F115F14FE8DA}"/>
            </c:ext>
          </c:extLst>
        </c:ser>
        <c:ser>
          <c:idx val="7"/>
          <c:order val="7"/>
          <c:tx>
            <c:v>Jazz detachable</c:v>
          </c:tx>
          <c:marker>
            <c:symbol val="none"/>
          </c:marker>
          <c:cat>
            <c:numRef>
              <c:f>'[Competitors prices.xlsx]Sheet1'!$E$14:$E$16</c:f>
              <c:numCache>
                <c:formatCode>General</c:formatCode>
                <c:ptCount val="3"/>
                <c:pt idx="0">
                  <c:v>1</c:v>
                </c:pt>
                <c:pt idx="1">
                  <c:v>2</c:v>
                </c:pt>
                <c:pt idx="2">
                  <c:v>3</c:v>
                </c:pt>
              </c:numCache>
            </c:numRef>
          </c:cat>
          <c:val>
            <c:numRef>
              <c:f>'[Competitors prices.xlsx]Sheet1'!$F$49:$F$51</c:f>
              <c:numCache>
                <c:formatCode>General</c:formatCode>
                <c:ptCount val="3"/>
                <c:pt idx="1">
                  <c:v>1015</c:v>
                </c:pt>
              </c:numCache>
            </c:numRef>
          </c:val>
          <c:smooth val="0"/>
          <c:extLst>
            <c:ext xmlns:c16="http://schemas.microsoft.com/office/drawing/2014/chart" uri="{C3380CC4-5D6E-409C-BE32-E72D297353CC}">
              <c16:uniqueId val="{00000007-DD9C-4BA7-A719-F115F14FE8DA}"/>
            </c:ext>
          </c:extLst>
        </c:ser>
        <c:ser>
          <c:idx val="8"/>
          <c:order val="8"/>
          <c:tx>
            <c:v>CRV Roof</c:v>
          </c:tx>
          <c:marker>
            <c:symbol val="none"/>
          </c:marker>
          <c:cat>
            <c:numRef>
              <c:f>'[Competitors prices.xlsx]Sheet1'!$E$14:$E$16</c:f>
              <c:numCache>
                <c:formatCode>General</c:formatCode>
                <c:ptCount val="3"/>
                <c:pt idx="0">
                  <c:v>1</c:v>
                </c:pt>
                <c:pt idx="1">
                  <c:v>2</c:v>
                </c:pt>
                <c:pt idx="2">
                  <c:v>3</c:v>
                </c:pt>
              </c:numCache>
            </c:numRef>
          </c:cat>
          <c:val>
            <c:numRef>
              <c:f>'[Competitors prices.xlsx]Sheet1'!$F$52:$F$54</c:f>
              <c:numCache>
                <c:formatCode>General</c:formatCode>
                <c:ptCount val="3"/>
                <c:pt idx="0">
                  <c:v>690</c:v>
                </c:pt>
                <c:pt idx="1">
                  <c:v>805</c:v>
                </c:pt>
                <c:pt idx="2">
                  <c:v>920</c:v>
                </c:pt>
              </c:numCache>
            </c:numRef>
          </c:val>
          <c:smooth val="0"/>
          <c:extLst>
            <c:ext xmlns:c16="http://schemas.microsoft.com/office/drawing/2014/chart" uri="{C3380CC4-5D6E-409C-BE32-E72D297353CC}">
              <c16:uniqueId val="{00000008-DD9C-4BA7-A719-F115F14FE8DA}"/>
            </c:ext>
          </c:extLst>
        </c:ser>
        <c:ser>
          <c:idx val="9"/>
          <c:order val="9"/>
          <c:tx>
            <c:v>Ford roof</c:v>
          </c:tx>
          <c:marker>
            <c:symbol val="none"/>
          </c:marker>
          <c:cat>
            <c:numRef>
              <c:f>'[Competitors prices.xlsx]Sheet1'!$E$14:$E$16</c:f>
              <c:numCache>
                <c:formatCode>General</c:formatCode>
                <c:ptCount val="3"/>
                <c:pt idx="0">
                  <c:v>1</c:v>
                </c:pt>
                <c:pt idx="1">
                  <c:v>2</c:v>
                </c:pt>
                <c:pt idx="2">
                  <c:v>3</c:v>
                </c:pt>
              </c:numCache>
            </c:numRef>
          </c:cat>
          <c:val>
            <c:numRef>
              <c:f>'[Competitors prices.xlsx]Sheet1'!$F$57:$F$59</c:f>
              <c:numCache>
                <c:formatCode>General</c:formatCode>
                <c:ptCount val="3"/>
                <c:pt idx="0">
                  <c:v>239</c:v>
                </c:pt>
                <c:pt idx="1">
                  <c:v>331</c:v>
                </c:pt>
                <c:pt idx="2">
                  <c:v>423</c:v>
                </c:pt>
              </c:numCache>
            </c:numRef>
          </c:val>
          <c:smooth val="0"/>
          <c:extLst>
            <c:ext xmlns:c16="http://schemas.microsoft.com/office/drawing/2014/chart" uri="{C3380CC4-5D6E-409C-BE32-E72D297353CC}">
              <c16:uniqueId val="{00000009-DD9C-4BA7-A719-F115F14FE8DA}"/>
            </c:ext>
          </c:extLst>
        </c:ser>
        <c:ser>
          <c:idx val="10"/>
          <c:order val="10"/>
          <c:tx>
            <c:v>Ford Rr no tilt</c:v>
          </c:tx>
          <c:marker>
            <c:symbol val="none"/>
          </c:marker>
          <c:cat>
            <c:numRef>
              <c:f>'[Competitors prices.xlsx]Sheet1'!$E$14:$E$16</c:f>
              <c:numCache>
                <c:formatCode>General</c:formatCode>
                <c:ptCount val="3"/>
                <c:pt idx="0">
                  <c:v>1</c:v>
                </c:pt>
                <c:pt idx="1">
                  <c:v>2</c:v>
                </c:pt>
                <c:pt idx="2">
                  <c:v>3</c:v>
                </c:pt>
              </c:numCache>
            </c:numRef>
          </c:cat>
          <c:val>
            <c:numRef>
              <c:f>'[Competitors prices.xlsx]Sheet1'!$F$60:$F$62</c:f>
              <c:numCache>
                <c:formatCode>General</c:formatCode>
                <c:ptCount val="3"/>
                <c:pt idx="1">
                  <c:v>797</c:v>
                </c:pt>
                <c:pt idx="2">
                  <c:v>871</c:v>
                </c:pt>
              </c:numCache>
            </c:numRef>
          </c:val>
          <c:smooth val="0"/>
          <c:extLst>
            <c:ext xmlns:c16="http://schemas.microsoft.com/office/drawing/2014/chart" uri="{C3380CC4-5D6E-409C-BE32-E72D297353CC}">
              <c16:uniqueId val="{0000000A-DD9C-4BA7-A719-F115F14FE8DA}"/>
            </c:ext>
          </c:extLst>
        </c:ser>
        <c:ser>
          <c:idx val="11"/>
          <c:order val="11"/>
          <c:tx>
            <c:v>Ford rr tilt</c:v>
          </c:tx>
          <c:marker>
            <c:symbol val="none"/>
          </c:marker>
          <c:cat>
            <c:numRef>
              <c:f>'[Competitors prices.xlsx]Sheet1'!$E$14:$E$16</c:f>
              <c:numCache>
                <c:formatCode>General</c:formatCode>
                <c:ptCount val="3"/>
                <c:pt idx="0">
                  <c:v>1</c:v>
                </c:pt>
                <c:pt idx="1">
                  <c:v>2</c:v>
                </c:pt>
                <c:pt idx="2">
                  <c:v>3</c:v>
                </c:pt>
              </c:numCache>
            </c:numRef>
          </c:cat>
          <c:val>
            <c:numRef>
              <c:f>'[Competitors prices.xlsx]Sheet1'!$F$63:$F$65</c:f>
              <c:numCache>
                <c:formatCode>General</c:formatCode>
                <c:ptCount val="3"/>
                <c:pt idx="1">
                  <c:v>889</c:v>
                </c:pt>
                <c:pt idx="2">
                  <c:v>970</c:v>
                </c:pt>
              </c:numCache>
            </c:numRef>
          </c:val>
          <c:smooth val="0"/>
          <c:extLst>
            <c:ext xmlns:c16="http://schemas.microsoft.com/office/drawing/2014/chart" uri="{C3380CC4-5D6E-409C-BE32-E72D297353CC}">
              <c16:uniqueId val="{0000000B-DD9C-4BA7-A719-F115F14FE8DA}"/>
            </c:ext>
          </c:extLst>
        </c:ser>
        <c:ser>
          <c:idx val="12"/>
          <c:order val="12"/>
          <c:tx>
            <c:v>vw roof</c:v>
          </c:tx>
          <c:marker>
            <c:symbol val="none"/>
          </c:marker>
          <c:cat>
            <c:numRef>
              <c:f>'[Competitors prices.xlsx]Sheet1'!$E$14:$E$16</c:f>
              <c:numCache>
                <c:formatCode>General</c:formatCode>
                <c:ptCount val="3"/>
                <c:pt idx="0">
                  <c:v>1</c:v>
                </c:pt>
                <c:pt idx="1">
                  <c:v>2</c:v>
                </c:pt>
                <c:pt idx="2">
                  <c:v>3</c:v>
                </c:pt>
              </c:numCache>
            </c:numRef>
          </c:cat>
          <c:val>
            <c:numRef>
              <c:f>'[Competitors prices.xlsx]Sheet1'!$F$67:$F$69</c:f>
              <c:numCache>
                <c:formatCode>General</c:formatCode>
                <c:ptCount val="3"/>
                <c:pt idx="0">
                  <c:v>350</c:v>
                </c:pt>
                <c:pt idx="1">
                  <c:v>432.5</c:v>
                </c:pt>
                <c:pt idx="2">
                  <c:v>597.5</c:v>
                </c:pt>
              </c:numCache>
            </c:numRef>
          </c:val>
          <c:smooth val="0"/>
          <c:extLst>
            <c:ext xmlns:c16="http://schemas.microsoft.com/office/drawing/2014/chart" uri="{C3380CC4-5D6E-409C-BE32-E72D297353CC}">
              <c16:uniqueId val="{0000000C-DD9C-4BA7-A719-F115F14FE8DA}"/>
            </c:ext>
          </c:extLst>
        </c:ser>
        <c:ser>
          <c:idx val="13"/>
          <c:order val="13"/>
          <c:tx>
            <c:v>vw fixed</c:v>
          </c:tx>
          <c:marker>
            <c:symbol val="none"/>
          </c:marker>
          <c:cat>
            <c:numRef>
              <c:f>'[Competitors prices.xlsx]Sheet1'!$E$14:$E$16</c:f>
              <c:numCache>
                <c:formatCode>General</c:formatCode>
                <c:ptCount val="3"/>
                <c:pt idx="0">
                  <c:v>1</c:v>
                </c:pt>
                <c:pt idx="1">
                  <c:v>2</c:v>
                </c:pt>
                <c:pt idx="2">
                  <c:v>3</c:v>
                </c:pt>
              </c:numCache>
            </c:numRef>
          </c:cat>
          <c:val>
            <c:numRef>
              <c:f>'[Competitors prices.xlsx]Sheet1'!$F$71:$F$73</c:f>
              <c:numCache>
                <c:formatCode>General</c:formatCode>
                <c:ptCount val="3"/>
                <c:pt idx="1">
                  <c:v>887</c:v>
                </c:pt>
                <c:pt idx="2">
                  <c:v>1085</c:v>
                </c:pt>
              </c:numCache>
            </c:numRef>
          </c:val>
          <c:smooth val="0"/>
          <c:extLst>
            <c:ext xmlns:c16="http://schemas.microsoft.com/office/drawing/2014/chart" uri="{C3380CC4-5D6E-409C-BE32-E72D297353CC}">
              <c16:uniqueId val="{0000000D-DD9C-4BA7-A719-F115F14FE8DA}"/>
            </c:ext>
          </c:extLst>
        </c:ser>
        <c:ser>
          <c:idx val="14"/>
          <c:order val="14"/>
          <c:tx>
            <c:strRef>
              <c:f>'[Competitors prices.xlsx]Sheet1'!$A$76</c:f>
              <c:strCache>
                <c:ptCount val="1"/>
                <c:pt idx="0">
                  <c:v>Hyundai Roof</c:v>
                </c:pt>
              </c:strCache>
            </c:strRef>
          </c:tx>
          <c:marker>
            <c:symbol val="none"/>
          </c:marker>
          <c:cat>
            <c:numRef>
              <c:f>'[Competitors prices.xlsx]Sheet1'!$E$14:$E$16</c:f>
              <c:numCache>
                <c:formatCode>General</c:formatCode>
                <c:ptCount val="3"/>
                <c:pt idx="0">
                  <c:v>1</c:v>
                </c:pt>
                <c:pt idx="1">
                  <c:v>2</c:v>
                </c:pt>
                <c:pt idx="2">
                  <c:v>3</c:v>
                </c:pt>
              </c:numCache>
            </c:numRef>
          </c:cat>
          <c:val>
            <c:numRef>
              <c:f>'[Competitors prices.xlsx]Sheet1'!$F$76:$F$78</c:f>
              <c:numCache>
                <c:formatCode>General</c:formatCode>
                <c:ptCount val="3"/>
                <c:pt idx="0">
                  <c:v>262</c:v>
                </c:pt>
                <c:pt idx="1">
                  <c:v>379</c:v>
                </c:pt>
                <c:pt idx="2">
                  <c:v>496</c:v>
                </c:pt>
              </c:numCache>
            </c:numRef>
          </c:val>
          <c:smooth val="0"/>
          <c:extLst>
            <c:ext xmlns:c16="http://schemas.microsoft.com/office/drawing/2014/chart" uri="{C3380CC4-5D6E-409C-BE32-E72D297353CC}">
              <c16:uniqueId val="{0000000E-DD9C-4BA7-A719-F115F14FE8DA}"/>
            </c:ext>
          </c:extLst>
        </c:ser>
        <c:ser>
          <c:idx val="15"/>
          <c:order val="15"/>
          <c:tx>
            <c:strRef>
              <c:f>'[Competitors prices.xlsx]Sheet1'!$A$97</c:f>
              <c:strCache>
                <c:ptCount val="1"/>
                <c:pt idx="0">
                  <c:v>ix20 towbar</c:v>
                </c:pt>
              </c:strCache>
            </c:strRef>
          </c:tx>
          <c:marker>
            <c:symbol val="none"/>
          </c:marker>
          <c:cat>
            <c:numRef>
              <c:f>'[Competitors prices.xlsx]Sheet1'!$E$14:$E$16</c:f>
              <c:numCache>
                <c:formatCode>General</c:formatCode>
                <c:ptCount val="3"/>
                <c:pt idx="0">
                  <c:v>1</c:v>
                </c:pt>
                <c:pt idx="1">
                  <c:v>2</c:v>
                </c:pt>
                <c:pt idx="2">
                  <c:v>3</c:v>
                </c:pt>
              </c:numCache>
            </c:numRef>
          </c:cat>
          <c:val>
            <c:numRef>
              <c:f>'[Competitors prices.xlsx]Sheet1'!$F$97:$F$99</c:f>
              <c:numCache>
                <c:formatCode>General</c:formatCode>
                <c:ptCount val="3"/>
                <c:pt idx="1">
                  <c:v>652</c:v>
                </c:pt>
              </c:numCache>
            </c:numRef>
          </c:val>
          <c:smooth val="0"/>
          <c:extLst>
            <c:ext xmlns:c16="http://schemas.microsoft.com/office/drawing/2014/chart" uri="{C3380CC4-5D6E-409C-BE32-E72D297353CC}">
              <c16:uniqueId val="{0000000F-DD9C-4BA7-A719-F115F14FE8DA}"/>
            </c:ext>
          </c:extLst>
        </c:ser>
        <c:dLbls>
          <c:showLegendKey val="0"/>
          <c:showVal val="0"/>
          <c:showCatName val="0"/>
          <c:showSerName val="0"/>
          <c:showPercent val="0"/>
          <c:showBubbleSize val="0"/>
        </c:dLbls>
        <c:smooth val="0"/>
        <c:axId val="298384592"/>
        <c:axId val="298382952"/>
      </c:lineChart>
      <c:valAx>
        <c:axId val="298382952"/>
        <c:scaling>
          <c:orientation val="minMax"/>
        </c:scaling>
        <c:delete val="0"/>
        <c:axPos val="l"/>
        <c:majorGridlines>
          <c:spPr>
            <a:ln>
              <a:solidFill>
                <a:srgbClr val="B3B3B3"/>
              </a:solidFill>
            </a:ln>
          </c:spPr>
        </c:majorGridlines>
        <c:title>
          <c:tx>
            <c:rich>
              <a:bodyPr/>
              <a:lstStyle/>
              <a:p>
                <a:pPr>
                  <a:defRPr sz="900" b="0"/>
                </a:pPr>
                <a:r>
                  <a:rPr lang="en-GB"/>
                  <a:t>£</a:t>
                </a:r>
              </a:p>
            </c:rich>
          </c:tx>
          <c:overlay val="0"/>
        </c:title>
        <c:numFmt formatCode="General" sourceLinked="1"/>
        <c:majorTickMark val="none"/>
        <c:minorTickMark val="none"/>
        <c:tickLblPos val="nextTo"/>
        <c:spPr>
          <a:ln>
            <a:solidFill>
              <a:srgbClr val="B3B3B3"/>
            </a:solidFill>
          </a:ln>
        </c:spPr>
        <c:txPr>
          <a:bodyPr/>
          <a:lstStyle/>
          <a:p>
            <a:pPr>
              <a:defRPr sz="1000" b="0"/>
            </a:pPr>
            <a:endParaRPr lang="en-US"/>
          </a:p>
        </c:txPr>
        <c:crossAx val="298384592"/>
        <c:crossesAt val="0"/>
        <c:crossBetween val="midCat"/>
      </c:valAx>
      <c:catAx>
        <c:axId val="298384592"/>
        <c:scaling>
          <c:orientation val="minMax"/>
        </c:scaling>
        <c:delete val="0"/>
        <c:axPos val="b"/>
        <c:title>
          <c:tx>
            <c:rich>
              <a:bodyPr/>
              <a:lstStyle/>
              <a:p>
                <a:pPr>
                  <a:defRPr sz="900" b="0"/>
                </a:pPr>
                <a:r>
                  <a:rPr lang="en-GB"/>
                  <a:t>No. of Bikes</a:t>
                </a:r>
              </a:p>
            </c:rich>
          </c:tx>
          <c:overlay val="0"/>
        </c:title>
        <c:numFmt formatCode="0" sourceLinked="0"/>
        <c:majorTickMark val="none"/>
        <c:minorTickMark val="none"/>
        <c:tickLblPos val="nextTo"/>
        <c:spPr>
          <a:ln>
            <a:solidFill>
              <a:srgbClr val="B3B3B3"/>
            </a:solidFill>
          </a:ln>
        </c:spPr>
        <c:txPr>
          <a:bodyPr/>
          <a:lstStyle/>
          <a:p>
            <a:pPr>
              <a:defRPr sz="1000" b="0"/>
            </a:pPr>
            <a:endParaRPr lang="en-US"/>
          </a:p>
        </c:txPr>
        <c:crossAx val="298382952"/>
        <c:crossesAt val="0"/>
        <c:auto val="1"/>
        <c:lblAlgn val="ctr"/>
        <c:lblOffset val="100"/>
        <c:noMultiLvlLbl val="0"/>
      </c:catAx>
      <c:spPr>
        <a:noFill/>
        <a:ln>
          <a:solidFill>
            <a:srgbClr val="B3B3B3"/>
          </a:solidFill>
          <a:prstDash val="solid"/>
        </a:ln>
      </c:spPr>
    </c:plotArea>
    <c:legend>
      <c:legendPos val="b"/>
      <c:overlay val="0"/>
      <c:spPr>
        <a:noFill/>
        <a:ln>
          <a:noFill/>
        </a:ln>
      </c:spPr>
      <c:txPr>
        <a:bodyPr/>
        <a:lstStyle/>
        <a:p>
          <a:pPr>
            <a:defRPr sz="1000" b="0"/>
          </a:pPr>
          <a:endParaRPr lang="en-US"/>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7" cy="496957"/>
          </a:xfrm>
          <a:prstGeom prst="rect">
            <a:avLst/>
          </a:prstGeom>
          <a:noFill/>
          <a:ln>
            <a:noFill/>
          </a:ln>
        </p:spPr>
        <p:txBody>
          <a:bodyPr vert="horz" wrap="none" lIns="82859" tIns="41425" rIns="82859" bIns="41425" anchor="t" anchorCtr="0" compatLnSpc="0">
            <a:noAutofit/>
          </a:bodyPr>
          <a:lstStyle/>
          <a:p>
            <a:pPr defTabSz="841811" hangingPunct="0">
              <a:defRPr sz="1400" b="0" i="0" u="none" strike="noStrike" kern="0" cap="none" spc="0" baseline="0">
                <a:solidFill>
                  <a:srgbClr val="000000"/>
                </a:solidFill>
                <a:uFillTx/>
              </a:defRPr>
            </a:pPr>
            <a:endParaRPr lang="en-GB" sz="1300">
              <a:solidFill>
                <a:srgbClr val="000000"/>
              </a:solidFill>
              <a:latin typeface="Arial" pitchFamily="18"/>
              <a:ea typeface="Microsoft YaHei" pitchFamily="2"/>
              <a:cs typeface="Arial" pitchFamily="2"/>
            </a:endParaRPr>
          </a:p>
        </p:txBody>
      </p:sp>
      <p:sp>
        <p:nvSpPr>
          <p:cNvPr id="3" name="Date Placeholder 2"/>
          <p:cNvSpPr txBox="1">
            <a:spLocks noGrp="1"/>
          </p:cNvSpPr>
          <p:nvPr>
            <p:ph type="dt" sz="quarter" idx="1"/>
          </p:nvPr>
        </p:nvSpPr>
        <p:spPr>
          <a:xfrm>
            <a:off x="3881797" y="0"/>
            <a:ext cx="2976177" cy="496957"/>
          </a:xfrm>
          <a:prstGeom prst="rect">
            <a:avLst/>
          </a:prstGeom>
          <a:noFill/>
          <a:ln>
            <a:noFill/>
          </a:ln>
        </p:spPr>
        <p:txBody>
          <a:bodyPr vert="horz" wrap="none" lIns="82859" tIns="41425" rIns="82859" bIns="41425" anchor="t" anchorCtr="0" compatLnSpc="0">
            <a:noAutofit/>
          </a:bodyPr>
          <a:lstStyle/>
          <a:p>
            <a:pPr algn="r" defTabSz="841811" hangingPunct="0">
              <a:defRPr sz="1400" b="0" i="0" u="none" strike="noStrike" kern="0" cap="none" spc="0" baseline="0">
                <a:solidFill>
                  <a:srgbClr val="000000"/>
                </a:solidFill>
                <a:uFillTx/>
              </a:defRPr>
            </a:pPr>
            <a:endParaRPr lang="en-GB" sz="1300">
              <a:solidFill>
                <a:srgbClr val="000000"/>
              </a:solidFill>
              <a:latin typeface="Arial" pitchFamily="18"/>
              <a:ea typeface="Microsoft YaHei" pitchFamily="2"/>
              <a:cs typeface="Arial" pitchFamily="2"/>
            </a:endParaRPr>
          </a:p>
        </p:txBody>
      </p:sp>
      <p:sp>
        <p:nvSpPr>
          <p:cNvPr id="4" name="Footer Placeholder 3"/>
          <p:cNvSpPr txBox="1">
            <a:spLocks noGrp="1"/>
          </p:cNvSpPr>
          <p:nvPr>
            <p:ph type="ftr" sz="quarter" idx="2"/>
          </p:nvPr>
        </p:nvSpPr>
        <p:spPr>
          <a:xfrm>
            <a:off x="0" y="9448570"/>
            <a:ext cx="2976177" cy="496957"/>
          </a:xfrm>
          <a:prstGeom prst="rect">
            <a:avLst/>
          </a:prstGeom>
          <a:noFill/>
          <a:ln>
            <a:noFill/>
          </a:ln>
        </p:spPr>
        <p:txBody>
          <a:bodyPr vert="horz" wrap="none" lIns="82859" tIns="41425" rIns="82859" bIns="41425" anchor="b" anchorCtr="0" compatLnSpc="0">
            <a:noAutofit/>
          </a:bodyPr>
          <a:lstStyle/>
          <a:p>
            <a:pPr defTabSz="841811" hangingPunct="0">
              <a:defRPr sz="1400" b="0" i="0" u="none" strike="noStrike" kern="0" cap="none" spc="0" baseline="0">
                <a:solidFill>
                  <a:srgbClr val="000000"/>
                </a:solidFill>
                <a:uFillTx/>
              </a:defRPr>
            </a:pPr>
            <a:endParaRPr lang="en-GB" sz="1300">
              <a:solidFill>
                <a:srgbClr val="000000"/>
              </a:solidFill>
              <a:latin typeface="Arial" pitchFamily="18"/>
              <a:ea typeface="Microsoft YaHei" pitchFamily="2"/>
              <a:cs typeface="Arial" pitchFamily="2"/>
            </a:endParaRPr>
          </a:p>
        </p:txBody>
      </p:sp>
      <p:sp>
        <p:nvSpPr>
          <p:cNvPr id="5" name="Slide Number Placeholder 4"/>
          <p:cNvSpPr txBox="1">
            <a:spLocks noGrp="1"/>
          </p:cNvSpPr>
          <p:nvPr>
            <p:ph type="sldNum" sz="quarter" idx="3"/>
          </p:nvPr>
        </p:nvSpPr>
        <p:spPr>
          <a:xfrm>
            <a:off x="3881797" y="9448570"/>
            <a:ext cx="2976177" cy="496957"/>
          </a:xfrm>
          <a:prstGeom prst="rect">
            <a:avLst/>
          </a:prstGeom>
          <a:noFill/>
          <a:ln>
            <a:noFill/>
          </a:ln>
        </p:spPr>
        <p:txBody>
          <a:bodyPr vert="horz" wrap="none" lIns="82859" tIns="41425" rIns="82859" bIns="41425" anchor="b" anchorCtr="0" compatLnSpc="0">
            <a:noAutofit/>
          </a:bodyPr>
          <a:lstStyle/>
          <a:p>
            <a:pPr algn="r" defTabSz="841811" hangingPunct="0">
              <a:defRPr sz="1400" b="0" i="0" u="none" strike="noStrike" kern="0" cap="none" spc="0" baseline="0">
                <a:solidFill>
                  <a:srgbClr val="000000"/>
                </a:solidFill>
                <a:uFillTx/>
              </a:defRPr>
            </a:pPr>
            <a:fld id="{2A6DFA60-0112-42DA-95BD-967FF0073D25}" type="slidenum">
              <a:pPr algn="r" defTabSz="841811" hangingPunct="0">
                <a:defRPr sz="1400" b="0" i="0" u="none" strike="noStrike" kern="0" cap="none" spc="0" baseline="0">
                  <a:solidFill>
                    <a:srgbClr val="000000"/>
                  </a:solidFill>
                  <a:uFillTx/>
                </a:defRPr>
              </a:pPr>
              <a:t>‹#›</a:t>
            </a:fld>
            <a:endParaRPr lang="en-GB" sz="1300">
              <a:solidFill>
                <a:srgbClr val="000000"/>
              </a:solidFill>
              <a:latin typeface="Arial" pitchFamily="18"/>
              <a:ea typeface="Microsoft YaHei" pitchFamily="2"/>
              <a:cs typeface="Arial" pitchFamily="2"/>
            </a:endParaRPr>
          </a:p>
        </p:txBody>
      </p:sp>
    </p:spTree>
    <p:extLst>
      <p:ext uri="{BB962C8B-B14F-4D97-AF65-F5344CB8AC3E}">
        <p14:creationId xmlns:p14="http://schemas.microsoft.com/office/powerpoint/2010/main" val="3510284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942975" y="755650"/>
            <a:ext cx="4972050" cy="3729038"/>
          </a:xfrm>
          <a:prstGeom prst="rect">
            <a:avLst/>
          </a:prstGeom>
          <a:noFill/>
          <a:ln>
            <a:noFill/>
            <a:prstDash val="solid"/>
          </a:ln>
        </p:spPr>
      </p:sp>
      <p:sp>
        <p:nvSpPr>
          <p:cNvPr id="3" name="Notes Placeholder 2"/>
          <p:cNvSpPr txBox="1">
            <a:spLocks noGrp="1"/>
          </p:cNvSpPr>
          <p:nvPr>
            <p:ph type="body" sz="quarter" idx="3"/>
          </p:nvPr>
        </p:nvSpPr>
        <p:spPr>
          <a:xfrm>
            <a:off x="685828" y="4724119"/>
            <a:ext cx="5486309" cy="4475305"/>
          </a:xfrm>
          <a:prstGeom prst="rect">
            <a:avLst/>
          </a:prstGeom>
          <a:noFill/>
          <a:ln>
            <a:noFill/>
          </a:ln>
        </p:spPr>
        <p:txBody>
          <a:bodyPr vert="horz" wrap="square" lIns="0" tIns="0" rIns="0" bIns="0" anchor="t" anchorCtr="0" compatLnSpc="1">
            <a:noAutofit/>
          </a:bodyPr>
          <a:lstStyle/>
          <a:p>
            <a:pPr lvl="0"/>
            <a:endParaRPr lang="en-GB"/>
          </a:p>
        </p:txBody>
      </p:sp>
      <p:sp>
        <p:nvSpPr>
          <p:cNvPr id="4" name="Header Placeholder 3"/>
          <p:cNvSpPr txBox="1">
            <a:spLocks noGrp="1"/>
          </p:cNvSpPr>
          <p:nvPr>
            <p:ph type="hdr" sz="quarter"/>
          </p:nvPr>
        </p:nvSpPr>
        <p:spPr>
          <a:xfrm>
            <a:off x="0" y="0"/>
            <a:ext cx="2976177" cy="496957"/>
          </a:xfrm>
          <a:prstGeom prst="rect">
            <a:avLst/>
          </a:prstGeom>
          <a:noFill/>
          <a:ln>
            <a:noFill/>
          </a:ln>
        </p:spPr>
        <p:txBody>
          <a:bodyPr vert="horz" wrap="square" lIns="0" tIns="0" rIns="0" bIns="0" anchor="t" anchorCtr="0" compatLnSpc="1">
            <a:noAutofit/>
          </a:bodyPr>
          <a:lstStyle>
            <a:lvl1pPr marL="0" marR="0" lvl="0" indent="0" algn="l" defTabSz="841811" rtl="0" fontAlgn="auto" hangingPunct="0">
              <a:lnSpc>
                <a:spcPct val="100000"/>
              </a:lnSpc>
              <a:spcBef>
                <a:spcPts val="0"/>
              </a:spcBef>
              <a:spcAft>
                <a:spcPts val="0"/>
              </a:spcAft>
              <a:buNone/>
              <a:tabLst/>
              <a:defRPr lang="en-GB" sz="13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GB"/>
          </a:p>
        </p:txBody>
      </p:sp>
      <p:sp>
        <p:nvSpPr>
          <p:cNvPr id="5" name="Date Placeholder 4"/>
          <p:cNvSpPr txBox="1">
            <a:spLocks noGrp="1"/>
          </p:cNvSpPr>
          <p:nvPr>
            <p:ph type="dt" idx="1"/>
          </p:nvPr>
        </p:nvSpPr>
        <p:spPr>
          <a:xfrm>
            <a:off x="3881797" y="0"/>
            <a:ext cx="2976177" cy="496957"/>
          </a:xfrm>
          <a:prstGeom prst="rect">
            <a:avLst/>
          </a:prstGeom>
          <a:noFill/>
          <a:ln>
            <a:noFill/>
          </a:ln>
        </p:spPr>
        <p:txBody>
          <a:bodyPr vert="horz" wrap="square" lIns="0" tIns="0" rIns="0" bIns="0" anchor="t" anchorCtr="0" compatLnSpc="1">
            <a:noAutofit/>
          </a:bodyPr>
          <a:lstStyle>
            <a:lvl1pPr marL="0" marR="0" lvl="0" indent="0" algn="r" defTabSz="841811" rtl="0" fontAlgn="auto" hangingPunct="0">
              <a:lnSpc>
                <a:spcPct val="100000"/>
              </a:lnSpc>
              <a:spcBef>
                <a:spcPts val="0"/>
              </a:spcBef>
              <a:spcAft>
                <a:spcPts val="0"/>
              </a:spcAft>
              <a:buNone/>
              <a:tabLst/>
              <a:defRPr lang="en-GB" sz="13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GB"/>
          </a:p>
        </p:txBody>
      </p:sp>
      <p:sp>
        <p:nvSpPr>
          <p:cNvPr id="6" name="Footer Placeholder 5"/>
          <p:cNvSpPr txBox="1">
            <a:spLocks noGrp="1"/>
          </p:cNvSpPr>
          <p:nvPr>
            <p:ph type="ftr" sz="quarter" idx="4"/>
          </p:nvPr>
        </p:nvSpPr>
        <p:spPr>
          <a:xfrm>
            <a:off x="0" y="9448570"/>
            <a:ext cx="2976177" cy="496957"/>
          </a:xfrm>
          <a:prstGeom prst="rect">
            <a:avLst/>
          </a:prstGeom>
          <a:noFill/>
          <a:ln>
            <a:noFill/>
          </a:ln>
        </p:spPr>
        <p:txBody>
          <a:bodyPr vert="horz" wrap="square" lIns="0" tIns="0" rIns="0" bIns="0" anchor="b" anchorCtr="0" compatLnSpc="1">
            <a:noAutofit/>
          </a:bodyPr>
          <a:lstStyle>
            <a:lvl1pPr marL="0" marR="0" lvl="0" indent="0" algn="l" defTabSz="841811" rtl="0" fontAlgn="auto" hangingPunct="0">
              <a:lnSpc>
                <a:spcPct val="100000"/>
              </a:lnSpc>
              <a:spcBef>
                <a:spcPts val="0"/>
              </a:spcBef>
              <a:spcAft>
                <a:spcPts val="0"/>
              </a:spcAft>
              <a:buNone/>
              <a:tabLst/>
              <a:defRPr lang="en-GB" sz="13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GB"/>
          </a:p>
        </p:txBody>
      </p:sp>
      <p:sp>
        <p:nvSpPr>
          <p:cNvPr id="7" name="Slide Number Placeholder 6"/>
          <p:cNvSpPr txBox="1">
            <a:spLocks noGrp="1"/>
          </p:cNvSpPr>
          <p:nvPr>
            <p:ph type="sldNum" sz="quarter" idx="5"/>
          </p:nvPr>
        </p:nvSpPr>
        <p:spPr>
          <a:xfrm>
            <a:off x="3881797" y="9448570"/>
            <a:ext cx="2976177" cy="496957"/>
          </a:xfrm>
          <a:prstGeom prst="rect">
            <a:avLst/>
          </a:prstGeom>
          <a:noFill/>
          <a:ln>
            <a:noFill/>
          </a:ln>
        </p:spPr>
        <p:txBody>
          <a:bodyPr vert="horz" wrap="square" lIns="0" tIns="0" rIns="0" bIns="0" anchor="b" anchorCtr="0" compatLnSpc="1">
            <a:noAutofit/>
          </a:bodyPr>
          <a:lstStyle>
            <a:lvl1pPr marL="0" marR="0" lvl="0" indent="0" algn="r" defTabSz="841811" rtl="0" fontAlgn="auto" hangingPunct="0">
              <a:lnSpc>
                <a:spcPct val="100000"/>
              </a:lnSpc>
              <a:spcBef>
                <a:spcPts val="0"/>
              </a:spcBef>
              <a:spcAft>
                <a:spcPts val="0"/>
              </a:spcAft>
              <a:buNone/>
              <a:tabLst/>
              <a:defRPr lang="en-GB" sz="13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3E17753E-2E50-4C72-9B2E-BB838AFDD03B}" type="slidenum">
              <a:t>‹#›</a:t>
            </a:fld>
            <a:endParaRPr lang="en-GB"/>
          </a:p>
        </p:txBody>
      </p:sp>
    </p:spTree>
    <p:extLst>
      <p:ext uri="{BB962C8B-B14F-4D97-AF65-F5344CB8AC3E}">
        <p14:creationId xmlns:p14="http://schemas.microsoft.com/office/powerpoint/2010/main" val="1077916670"/>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n-GB" sz="2000" b="0" i="0" u="none" strike="noStrike" kern="1200" cap="none" spc="0" baseline="0">
        <a:solidFill>
          <a:srgbClr val="000000"/>
        </a:solidFill>
        <a:uFillTx/>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I’m Craig Broadbent founder of Auxtail.</a:t>
            </a:r>
          </a:p>
          <a:p>
            <a:r>
              <a:rPr lang="en-GB" dirty="0"/>
              <a:t>Today I’d like to present a system that can combine E-cars and E-Bikes to gain further benefits and to reduce some of their disadvantages of these new technologies.</a:t>
            </a:r>
          </a:p>
          <a:p>
            <a:r>
              <a:rPr lang="en-GB" dirty="0"/>
              <a:t>A Catalyst for E-Car and E-Bike Adoption.</a:t>
            </a:r>
          </a:p>
        </p:txBody>
      </p:sp>
      <p:sp>
        <p:nvSpPr>
          <p:cNvPr id="4" name="Slide Number Placeholder 3"/>
          <p:cNvSpPr>
            <a:spLocks noGrp="1"/>
          </p:cNvSpPr>
          <p:nvPr>
            <p:ph type="sldNum" sz="quarter" idx="5"/>
          </p:nvPr>
        </p:nvSpPr>
        <p:spPr/>
        <p:txBody>
          <a:bodyPr/>
          <a:lstStyle/>
          <a:p>
            <a:pPr lvl="0"/>
            <a:fld id="{3E17753E-2E50-4C72-9B2E-BB838AFDD03B}" type="slidenum">
              <a:rPr lang="en-GB" smtClean="0"/>
              <a:t>1</a:t>
            </a:fld>
            <a:endParaRPr lang="en-GB"/>
          </a:p>
        </p:txBody>
      </p:sp>
    </p:spTree>
    <p:extLst>
      <p:ext uri="{BB962C8B-B14F-4D97-AF65-F5344CB8AC3E}">
        <p14:creationId xmlns:p14="http://schemas.microsoft.com/office/powerpoint/2010/main" val="45570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479425"/>
            <a:ext cx="4972050" cy="3729038"/>
          </a:xfrm>
        </p:spPr>
      </p:sp>
      <p:sp>
        <p:nvSpPr>
          <p:cNvPr id="3" name="Notes Placeholder 2"/>
          <p:cNvSpPr>
            <a:spLocks noGrp="1"/>
          </p:cNvSpPr>
          <p:nvPr>
            <p:ph type="body" idx="1"/>
          </p:nvPr>
        </p:nvSpPr>
        <p:spPr>
          <a:xfrm>
            <a:off x="517403" y="3135951"/>
            <a:ext cx="5486309" cy="8931723"/>
          </a:xfrm>
        </p:spPr>
        <p:txBody>
          <a:bodyPr/>
          <a:lstStyle/>
          <a:p>
            <a:r>
              <a:rPr lang="en-GB" sz="2400" dirty="0"/>
              <a:t>Cities are changing. Mayor Hidalgo in Paris has shown that pro-bike policies can be popular. She was recently </a:t>
            </a:r>
            <a:r>
              <a:rPr lang="en-GB" sz="2400" dirty="0" err="1"/>
              <a:t>reelected</a:t>
            </a:r>
            <a:r>
              <a:rPr lang="en-GB" sz="2400" dirty="0"/>
              <a:t>. A network of segregated bike lanes are being rapidly rolled out. A segregated network enables young and old, and more women to feel safe. Copenhagen and Denmark provide a model to look forward to.</a:t>
            </a:r>
          </a:p>
          <a:p>
            <a:r>
              <a:rPr lang="en-GB" sz="2400" dirty="0"/>
              <a:t>E-Bikes offer fast and comfortable transport for many.  Faster average speeds; Further without Sweating. There is no ned for special clothing.  Fat tyres, suspension, integrated lights and full mudguards improve comfort bridging the gap to cars. But these are heavier and more</a:t>
            </a:r>
            <a:r>
              <a:rPr lang="en-GB" sz="2400" baseline="0" dirty="0"/>
              <a:t> expensive than the traditional bikes.</a:t>
            </a:r>
            <a:endParaRPr lang="en-GB" sz="2400" dirty="0"/>
          </a:p>
          <a:p>
            <a:r>
              <a:rPr lang="en-GB" sz="2400" dirty="0"/>
              <a:t>Car culture has baked in long commutes in cities with urban sprawl. In the UK the average one-way commute is 9 miles.   For major cities it is more. In London it is 19.  Safe cycling infrastructure rarely</a:t>
            </a:r>
            <a:r>
              <a:rPr lang="en-GB" sz="2400" baseline="0" dirty="0"/>
              <a:t> leaves the city bounds. </a:t>
            </a:r>
            <a:endParaRPr lang="en-GB" sz="2400" dirty="0"/>
          </a:p>
          <a:p>
            <a:r>
              <a:rPr lang="en-GB" sz="2400" dirty="0"/>
              <a:t>Park and Pedal is growing organically in Oxford and Cambridge in the UK, and Boston USA.</a:t>
            </a:r>
          </a:p>
          <a:p>
            <a:r>
              <a:rPr lang="en-GB" sz="2400" dirty="0"/>
              <a:t>Customers demand 24/7 service to everywhere, with reliability, speed and comfort.  Private cars can provide the first leg and private E-bikes the last leg and we need to make the connection fast and painless.  Leaving</a:t>
            </a:r>
            <a:r>
              <a:rPr lang="en-GB" sz="2400" baseline="0" dirty="0"/>
              <a:t> an E-Bike at the hub is unattractive due to security risk.  Thus taking your bike with you is preferred. Putting an e-bike on the roof into a car are impractical for most suggesting a rear rack is the best way forward.</a:t>
            </a:r>
            <a:endParaRPr lang="en-GB" sz="2400" dirty="0"/>
          </a:p>
        </p:txBody>
      </p:sp>
      <p:sp>
        <p:nvSpPr>
          <p:cNvPr id="4" name="Slide Number Placeholder 3"/>
          <p:cNvSpPr>
            <a:spLocks noGrp="1"/>
          </p:cNvSpPr>
          <p:nvPr>
            <p:ph type="sldNum" sz="quarter" idx="5"/>
          </p:nvPr>
        </p:nvSpPr>
        <p:spPr/>
        <p:txBody>
          <a:bodyPr/>
          <a:lstStyle/>
          <a:p>
            <a:pPr lvl="0"/>
            <a:fld id="{3E17753E-2E50-4C72-9B2E-BB838AFDD03B}" type="slidenum">
              <a:rPr lang="en-GB" smtClean="0"/>
              <a:t>3</a:t>
            </a:fld>
            <a:endParaRPr lang="en-GB"/>
          </a:p>
        </p:txBody>
      </p:sp>
    </p:spTree>
    <p:extLst>
      <p:ext uri="{BB962C8B-B14F-4D97-AF65-F5344CB8AC3E}">
        <p14:creationId xmlns:p14="http://schemas.microsoft.com/office/powerpoint/2010/main" val="122857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Multimodal systems are rare and not normally successful.  2 Modes are better tan 3, as a failure of one mode is a system failure. By providing 2 private modes, reliability is assured or at least it is your responsibility.</a:t>
            </a:r>
          </a:p>
          <a:p>
            <a:pPr marL="0" indent="0">
              <a:buFont typeface="Arial" panose="020B0604020202020204" pitchFamily="34" charset="0"/>
              <a:buNone/>
            </a:pPr>
            <a:r>
              <a:rPr lang="en-GB" dirty="0"/>
              <a:t>The bike and car are your personal choice.  Whilst we are targeting E-bikes, it may be that you want to exercise.</a:t>
            </a:r>
          </a:p>
          <a:p>
            <a:pPr marL="0" indent="0">
              <a:buFont typeface="Arial" panose="020B0604020202020204" pitchFamily="34" charset="0"/>
              <a:buNone/>
            </a:pPr>
            <a:r>
              <a:rPr lang="en-GB" dirty="0"/>
              <a:t>The transitions are usually where pain is experienced.  For this system a car parking space is required.  At the outskirts of cities these are usually not too dear and some are offered free to encourage less car use.  </a:t>
            </a:r>
            <a:r>
              <a:rPr lang="en-GB" dirty="0" err="1"/>
              <a:t>Multistory</a:t>
            </a:r>
            <a:r>
              <a:rPr lang="en-GB" dirty="0"/>
              <a:t> and low entry barriers do discourage roof carrying systems.  The great flexibility of only needing parking will often allow for multiple options.  This may offer some flexibility with traffic conditions, weather or a desire for a different scene.</a:t>
            </a:r>
          </a:p>
          <a:p>
            <a:pPr marL="0" indent="0">
              <a:buFont typeface="Arial" panose="020B0604020202020204" pitchFamily="34" charset="0"/>
              <a:buNone/>
            </a:pPr>
            <a:r>
              <a:rPr lang="en-GB" dirty="0"/>
              <a:t>Current prototype uses a tyre grip system similar to US hitch racks from </a:t>
            </a:r>
            <a:r>
              <a:rPr lang="en-GB" dirty="0" err="1"/>
              <a:t>Kuat</a:t>
            </a:r>
            <a:r>
              <a:rPr lang="en-GB" dirty="0"/>
              <a:t>, Thule and Yakima.  It is currently able to safely carry 2 standard (15Kg) bikes.  Loading and unloading is fast.  The stored rack protrudes from the lower bumper and the operation of deploying the rack is manual.</a:t>
            </a:r>
          </a:p>
          <a:p>
            <a:pPr marL="0" indent="0">
              <a:buFont typeface="Arial" panose="020B0604020202020204" pitchFamily="34" charset="0"/>
              <a:buNone/>
            </a:pPr>
            <a:r>
              <a:rPr lang="en-GB" dirty="0"/>
              <a:t>The next parts will reduce the height and depth of the system by 20mm.  This will allow for in bumper designs. We also have designs to make the rack significantly stronger, and allow for automatic deployment with manual retraction.  A new set of lights would reduce the package depth further and a cover would tidy up the appearance.</a:t>
            </a:r>
          </a:p>
        </p:txBody>
      </p:sp>
      <p:sp>
        <p:nvSpPr>
          <p:cNvPr id="4" name="Slide Number Placeholder 3"/>
          <p:cNvSpPr>
            <a:spLocks noGrp="1"/>
          </p:cNvSpPr>
          <p:nvPr>
            <p:ph type="sldNum" sz="quarter" idx="5"/>
          </p:nvPr>
        </p:nvSpPr>
        <p:spPr/>
        <p:txBody>
          <a:bodyPr/>
          <a:lstStyle/>
          <a:p>
            <a:pPr lvl="0"/>
            <a:fld id="{3E17753E-2E50-4C72-9B2E-BB838AFDD03B}" type="slidenum">
              <a:rPr lang="en-GB" smtClean="0"/>
              <a:t>4</a:t>
            </a:fld>
            <a:endParaRPr lang="en-GB"/>
          </a:p>
        </p:txBody>
      </p:sp>
    </p:spTree>
    <p:extLst>
      <p:ext uri="{BB962C8B-B14F-4D97-AF65-F5344CB8AC3E}">
        <p14:creationId xmlns:p14="http://schemas.microsoft.com/office/powerpoint/2010/main" val="842335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climate crisis has pushed many countries to make commitments to decarbonise. This is driving transport regulation. Subsidies are being offered in many countries to adopt clean transport. Electric Vehicles offer a fast route to decarbonise and are expected to be to dominate private vehicle sales in the not so distant future.</a:t>
            </a:r>
          </a:p>
          <a:p>
            <a:r>
              <a:rPr lang="en-GB" dirty="0"/>
              <a:t>To compete in the electric vehicle market you need good range. However batteries make up about 50% of the purchase price. So adding batteries is not attractive. The only way to get more range for the same battery size is to improve efficiency.  Aerodynamics is the largest single factor consuming 40-50% of a battery energy. It is no accident that most electric cars don’t offer a roof rack. E-Cars are poor for towing with 50% range being common</a:t>
            </a:r>
          </a:p>
          <a:p>
            <a:r>
              <a:rPr lang="en-GB" dirty="0"/>
              <a:t>E-bikes are outselling E-Cars, especially in cities with over 3 million sold in Europe in 2019. Lithium Ion Batteries are again the key technology getting ever cheaper and lighter.</a:t>
            </a:r>
          </a:p>
          <a:p>
            <a:r>
              <a:rPr lang="en-GB" dirty="0"/>
              <a:t>Where E-cars need to be more efficient, the reverse is true for E-Bikes where their power enables bikes to go faster, further and allow for more comfort at the same time. All these comforts, batteries and motors however make E-bikes heavy and expensive. The size and mass make carrying by car more difficult.</a:t>
            </a:r>
          </a:p>
          <a:p>
            <a:r>
              <a:rPr lang="en-GB" dirty="0"/>
              <a:t>13% of cars get a bike rack.  This is a similar adoption rate to towbars.  Towbars are mainly sold by the car manufacturers where bike racks are mainly aftermarket.  Towbars have changed from fixed to removable, then hidden and now automatic. Prices in excess of $2000 are paid for automatic towbars in Europe with large profit margins, making these a very important part of the manufacturer’s business plan... Without roof rack or towing the vehicle sale can become unattractive.  External load carrying capability  is an important feature. A large rear rack, especially one suitable for E-Bikes offers an important potential profit stream.</a:t>
            </a:r>
          </a:p>
        </p:txBody>
      </p:sp>
      <p:sp>
        <p:nvSpPr>
          <p:cNvPr id="4" name="Slide Number Placeholder 3"/>
          <p:cNvSpPr>
            <a:spLocks noGrp="1"/>
          </p:cNvSpPr>
          <p:nvPr>
            <p:ph type="sldNum" sz="quarter" idx="5"/>
          </p:nvPr>
        </p:nvSpPr>
        <p:spPr/>
        <p:txBody>
          <a:bodyPr/>
          <a:lstStyle/>
          <a:p>
            <a:pPr lvl="0"/>
            <a:fld id="{3E17753E-2E50-4C72-9B2E-BB838AFDD03B}" type="slidenum">
              <a:rPr lang="en-GB" smtClean="0"/>
              <a:t>5</a:t>
            </a:fld>
            <a:endParaRPr lang="en-GB"/>
          </a:p>
        </p:txBody>
      </p:sp>
    </p:spTree>
    <p:extLst>
      <p:ext uri="{BB962C8B-B14F-4D97-AF65-F5344CB8AC3E}">
        <p14:creationId xmlns:p14="http://schemas.microsoft.com/office/powerpoint/2010/main" val="141410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Rear bike rack systems sold by car manufacturers cost in excess of $1000.  The prices rise to $1800 on the VW ID3.  None of these are integrated on to the vehicle. All require a rack to be loaded and locked into place.  Usually these racks weigh over 15Kg and take significant time to secure. Most are fitted a towball.  A single load path which is load limited to 60Kg (2 E-Bikes or 3 standard ones).</a:t>
            </a:r>
          </a:p>
          <a:p>
            <a:r>
              <a:rPr lang="en-GB" dirty="0"/>
              <a:t>Auxtail’s rack is permanently fixed to the vehicle on both sides.  The rack locks into stored and deployed positions at both sides.</a:t>
            </a:r>
          </a:p>
          <a:p>
            <a:r>
              <a:rPr lang="en-GB" dirty="0"/>
              <a:t>The Auxtail system offers good value for car sales channels, where we can produce at less than $400.  We note that most accessories for towing are sold in the aftermarket although most towbars are sold by the manufacturers.  We propose a similar business model.  Get the racks out there at cost and sell the options directly.  The sales of bike extensions should 50% of rack sales in volume terms.</a:t>
            </a:r>
          </a:p>
          <a:p>
            <a:r>
              <a:rPr lang="en-GB" dirty="0"/>
              <a:t>The rack fixes to the platform of the vehicle.  VW is planning 27 models on its MEB platform.  We would expect that one rack could be sold for all 27 vehicles, although this would need collaboration with VW and its </a:t>
            </a:r>
            <a:r>
              <a:rPr lang="en-GB" dirty="0" err="1"/>
              <a:t>subsiduaries</a:t>
            </a:r>
            <a:r>
              <a:rPr lang="en-GB" dirty="0"/>
              <a:t>. </a:t>
            </a:r>
          </a:p>
          <a:p>
            <a:r>
              <a:rPr lang="en-GB" dirty="0"/>
              <a:t>This is our long term aim.</a:t>
            </a:r>
          </a:p>
        </p:txBody>
      </p:sp>
      <p:sp>
        <p:nvSpPr>
          <p:cNvPr id="4" name="Slide Number Placeholder 3"/>
          <p:cNvSpPr>
            <a:spLocks noGrp="1"/>
          </p:cNvSpPr>
          <p:nvPr>
            <p:ph type="sldNum" sz="quarter" idx="5"/>
          </p:nvPr>
        </p:nvSpPr>
        <p:spPr/>
        <p:txBody>
          <a:bodyPr/>
          <a:lstStyle/>
          <a:p>
            <a:pPr lvl="0"/>
            <a:fld id="{3E17753E-2E50-4C72-9B2E-BB838AFDD03B}" type="slidenum">
              <a:rPr lang="en-GB" smtClean="0"/>
              <a:t>6</a:t>
            </a:fld>
            <a:endParaRPr lang="en-GB"/>
          </a:p>
        </p:txBody>
      </p:sp>
    </p:spTree>
    <p:extLst>
      <p:ext uri="{BB962C8B-B14F-4D97-AF65-F5344CB8AC3E}">
        <p14:creationId xmlns:p14="http://schemas.microsoft.com/office/powerpoint/2010/main" val="314132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45" y="497539"/>
            <a:ext cx="5486309" cy="7010166"/>
          </a:xfrm>
        </p:spPr>
        <p:txBody>
          <a:bodyPr/>
          <a:lstStyle/>
          <a:p>
            <a:r>
              <a:rPr lang="en-GB" dirty="0"/>
              <a:t>We believe that our system offers many advantages over current options. </a:t>
            </a:r>
          </a:p>
          <a:p>
            <a:r>
              <a:rPr lang="en-GB" dirty="0"/>
              <a:t>With the rack </a:t>
            </a:r>
            <a:r>
              <a:rPr lang="en-GB" baseline="0" dirty="0"/>
              <a:t> permanently </a:t>
            </a:r>
            <a:r>
              <a:rPr lang="en-GB" dirty="0"/>
              <a:t>fitted and deploying automatically,</a:t>
            </a:r>
            <a:r>
              <a:rPr lang="en-GB" baseline="0" dirty="0"/>
              <a:t> </a:t>
            </a:r>
            <a:r>
              <a:rPr lang="en-GB" dirty="0"/>
              <a:t>preparation time is reduced.  The tyre grip rack is faster</a:t>
            </a:r>
            <a:r>
              <a:rPr lang="en-GB" baseline="0" dirty="0"/>
              <a:t> with just 2 ratchets to secure the load.</a:t>
            </a:r>
            <a:r>
              <a:rPr lang="en-GB" dirty="0"/>
              <a:t>  The rack locks into position such that user error are</a:t>
            </a:r>
            <a:r>
              <a:rPr lang="en-GB" baseline="0" dirty="0"/>
              <a:t> </a:t>
            </a:r>
            <a:r>
              <a:rPr lang="en-GB" dirty="0"/>
              <a:t>mostly eliminated and the philosophy of failsafe is employed throughout with multiple load paths.</a:t>
            </a:r>
          </a:p>
          <a:p>
            <a:r>
              <a:rPr lang="en-GB" dirty="0"/>
              <a:t>By having a rack permanently on the car, the city is accessible from rural residences and vice versa. The integration into the bumper means the aerodynamics are not hindered when stored and minimal when carrying.</a:t>
            </a:r>
          </a:p>
          <a:p>
            <a:r>
              <a:rPr lang="en-GB" dirty="0"/>
              <a:t>The high load strength enables heavy E-Bikes or a full family of  standard bikes to be carried.  There is also potential for other load carrying and a useful step/seat capability too.</a:t>
            </a:r>
          </a:p>
          <a:p>
            <a:r>
              <a:rPr lang="en-GB" dirty="0"/>
              <a:t>We</a:t>
            </a:r>
            <a:r>
              <a:rPr lang="en-GB" baseline="0" dirty="0"/>
              <a:t> have a granted patent and are pursuing further patents.</a:t>
            </a:r>
          </a:p>
          <a:p>
            <a:r>
              <a:rPr lang="en-GB" baseline="0" dirty="0"/>
              <a:t>We are fully versed in car regulation. And understand the needs and wants of cyclists and </a:t>
            </a:r>
            <a:r>
              <a:rPr lang="en-GB" baseline="0" dirty="0" err="1"/>
              <a:t>Ebike</a:t>
            </a:r>
            <a:r>
              <a:rPr lang="en-GB" baseline="0" dirty="0"/>
              <a:t> converts.</a:t>
            </a:r>
          </a:p>
          <a:p>
            <a:r>
              <a:rPr lang="en-GB" baseline="0" dirty="0"/>
              <a:t>We have a good grasp of the changes happening due to electrification and are fully conversant in the decarbonisation journey.</a:t>
            </a:r>
            <a:endParaRPr lang="en-GB" dirty="0"/>
          </a:p>
          <a:p>
            <a:endParaRPr lang="en-GB" dirty="0"/>
          </a:p>
        </p:txBody>
      </p:sp>
      <p:sp>
        <p:nvSpPr>
          <p:cNvPr id="4" name="Slide Number Placeholder 3"/>
          <p:cNvSpPr>
            <a:spLocks noGrp="1"/>
          </p:cNvSpPr>
          <p:nvPr>
            <p:ph type="sldNum" sz="quarter" idx="5"/>
          </p:nvPr>
        </p:nvSpPr>
        <p:spPr/>
        <p:txBody>
          <a:bodyPr/>
          <a:lstStyle/>
          <a:p>
            <a:pPr lvl="0"/>
            <a:fld id="{3E17753E-2E50-4C72-9B2E-BB838AFDD03B}" type="slidenum">
              <a:rPr lang="en-GB" smtClean="0"/>
              <a:t>7</a:t>
            </a:fld>
            <a:endParaRPr lang="en-GB"/>
          </a:p>
        </p:txBody>
      </p:sp>
    </p:spTree>
    <p:extLst>
      <p:ext uri="{BB962C8B-B14F-4D97-AF65-F5344CB8AC3E}">
        <p14:creationId xmlns:p14="http://schemas.microsoft.com/office/powerpoint/2010/main" val="2183716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3E17753E-2E50-4C72-9B2E-BB838AFDD03B}" type="slidenum">
              <a:rPr lang="en-GB" smtClean="0"/>
              <a:t>8</a:t>
            </a:fld>
            <a:endParaRPr lang="en-GB"/>
          </a:p>
        </p:txBody>
      </p:sp>
    </p:spTree>
    <p:extLst>
      <p:ext uri="{BB962C8B-B14F-4D97-AF65-F5344CB8AC3E}">
        <p14:creationId xmlns:p14="http://schemas.microsoft.com/office/powerpoint/2010/main" val="226483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3E17753E-2E50-4C72-9B2E-BB838AFDD03B}" type="slidenum">
              <a:rPr lang="en-GB" smtClean="0"/>
              <a:t>9</a:t>
            </a:fld>
            <a:endParaRPr lang="en-GB"/>
          </a:p>
        </p:txBody>
      </p:sp>
    </p:spTree>
    <p:extLst>
      <p:ext uri="{BB962C8B-B14F-4D97-AF65-F5344CB8AC3E}">
        <p14:creationId xmlns:p14="http://schemas.microsoft.com/office/powerpoint/2010/main" val="76405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928" y="1237197"/>
            <a:ext cx="8567182"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259880" y="3970580"/>
            <a:ext cx="7559279"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r>
              <a:rPr lang="en-GB"/>
              <a:t>www.auxtail.com</a:t>
            </a:r>
          </a:p>
        </p:txBody>
      </p:sp>
      <p:sp>
        <p:nvSpPr>
          <p:cNvPr id="6" name="Slide Number Placeholder 5"/>
          <p:cNvSpPr>
            <a:spLocks noGrp="1"/>
          </p:cNvSpPr>
          <p:nvPr>
            <p:ph type="sldNum" sz="quarter" idx="12"/>
          </p:nvPr>
        </p:nvSpPr>
        <p:spPr/>
        <p:txBody>
          <a:bodyPr/>
          <a:lstStyle/>
          <a:p>
            <a:pPr lvl="0"/>
            <a:fld id="{48CED918-80A6-4385-A5B1-6BA090D31C10}" type="slidenum">
              <a:rPr lang="en-GB" smtClean="0"/>
              <a:t>‹#›</a:t>
            </a:fld>
            <a:endParaRPr lang="en-GB"/>
          </a:p>
        </p:txBody>
      </p:sp>
    </p:spTree>
    <p:extLst>
      <p:ext uri="{BB962C8B-B14F-4D97-AF65-F5344CB8AC3E}">
        <p14:creationId xmlns:p14="http://schemas.microsoft.com/office/powerpoint/2010/main" val="207879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r>
              <a:rPr lang="en-GB"/>
              <a:t>www.auxtail.com</a:t>
            </a:r>
          </a:p>
        </p:txBody>
      </p:sp>
      <p:sp>
        <p:nvSpPr>
          <p:cNvPr id="6" name="Slide Number Placeholder 5"/>
          <p:cNvSpPr>
            <a:spLocks noGrp="1"/>
          </p:cNvSpPr>
          <p:nvPr>
            <p:ph type="sldNum" sz="quarter" idx="12"/>
          </p:nvPr>
        </p:nvSpPr>
        <p:spPr/>
        <p:txBody>
          <a:bodyPr/>
          <a:lstStyle/>
          <a:p>
            <a:pPr lvl="0"/>
            <a:fld id="{854E6DAB-8CA9-4A9C-8C97-84DC0437AF21}" type="slidenum">
              <a:rPr lang="en-GB" smtClean="0"/>
              <a:t>‹#›</a:t>
            </a:fld>
            <a:endParaRPr lang="en-GB"/>
          </a:p>
        </p:txBody>
      </p:sp>
    </p:spTree>
    <p:extLst>
      <p:ext uri="{BB962C8B-B14F-4D97-AF65-F5344CB8AC3E}">
        <p14:creationId xmlns:p14="http://schemas.microsoft.com/office/powerpoint/2010/main" val="62324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2812" y="402483"/>
            <a:ext cx="2173293"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2934" y="402483"/>
            <a:ext cx="6393890"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r>
              <a:rPr lang="en-GB"/>
              <a:t>www.auxtail.com</a:t>
            </a:r>
          </a:p>
        </p:txBody>
      </p:sp>
      <p:sp>
        <p:nvSpPr>
          <p:cNvPr id="6" name="Slide Number Placeholder 5"/>
          <p:cNvSpPr>
            <a:spLocks noGrp="1"/>
          </p:cNvSpPr>
          <p:nvPr>
            <p:ph type="sldNum" sz="quarter" idx="12"/>
          </p:nvPr>
        </p:nvSpPr>
        <p:spPr/>
        <p:txBody>
          <a:bodyPr/>
          <a:lstStyle/>
          <a:p>
            <a:pPr lvl="0"/>
            <a:fld id="{C4BF7AA1-E28B-4D90-8D0A-16964EDA3D12}" type="slidenum">
              <a:rPr lang="en-GB" smtClean="0"/>
              <a:t>‹#›</a:t>
            </a:fld>
            <a:endParaRPr lang="en-GB"/>
          </a:p>
        </p:txBody>
      </p:sp>
    </p:spTree>
    <p:extLst>
      <p:ext uri="{BB962C8B-B14F-4D97-AF65-F5344CB8AC3E}">
        <p14:creationId xmlns:p14="http://schemas.microsoft.com/office/powerpoint/2010/main" val="752305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r>
              <a:rPr lang="en-GB"/>
              <a:t>www.auxtail.com</a:t>
            </a:r>
          </a:p>
        </p:txBody>
      </p:sp>
      <p:sp>
        <p:nvSpPr>
          <p:cNvPr id="6" name="Slide Number Placeholder 5"/>
          <p:cNvSpPr>
            <a:spLocks noGrp="1"/>
          </p:cNvSpPr>
          <p:nvPr>
            <p:ph type="sldNum" sz="quarter" idx="12"/>
          </p:nvPr>
        </p:nvSpPr>
        <p:spPr/>
        <p:txBody>
          <a:bodyPr/>
          <a:lstStyle/>
          <a:p>
            <a:pPr lvl="0"/>
            <a:fld id="{34002350-5CA3-45AD-9468-76583D164DA0}" type="slidenum">
              <a:rPr lang="en-GB" smtClean="0"/>
              <a:t>‹#›</a:t>
            </a:fld>
            <a:endParaRPr lang="en-GB"/>
          </a:p>
        </p:txBody>
      </p:sp>
    </p:spTree>
    <p:extLst>
      <p:ext uri="{BB962C8B-B14F-4D97-AF65-F5344CB8AC3E}">
        <p14:creationId xmlns:p14="http://schemas.microsoft.com/office/powerpoint/2010/main" val="373361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685" y="1884671"/>
            <a:ext cx="8693170"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687685" y="5059035"/>
            <a:ext cx="8693170"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r>
              <a:rPr lang="en-GB"/>
              <a:t>www.auxtail.com</a:t>
            </a:r>
          </a:p>
        </p:txBody>
      </p:sp>
      <p:sp>
        <p:nvSpPr>
          <p:cNvPr id="6" name="Slide Number Placeholder 5"/>
          <p:cNvSpPr>
            <a:spLocks noGrp="1"/>
          </p:cNvSpPr>
          <p:nvPr>
            <p:ph type="sldNum" sz="quarter" idx="12"/>
          </p:nvPr>
        </p:nvSpPr>
        <p:spPr/>
        <p:txBody>
          <a:bodyPr/>
          <a:lstStyle/>
          <a:p>
            <a:pPr lvl="0"/>
            <a:fld id="{762227DB-FACD-4B97-942F-9C15951A2197}" type="slidenum">
              <a:rPr lang="en-GB" smtClean="0"/>
              <a:t>‹#›</a:t>
            </a:fld>
            <a:endParaRPr lang="en-GB"/>
          </a:p>
        </p:txBody>
      </p:sp>
    </p:spTree>
    <p:extLst>
      <p:ext uri="{BB962C8B-B14F-4D97-AF65-F5344CB8AC3E}">
        <p14:creationId xmlns:p14="http://schemas.microsoft.com/office/powerpoint/2010/main" val="392751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2934" y="2012414"/>
            <a:ext cx="428359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2513" y="2012414"/>
            <a:ext cx="428359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r>
              <a:rPr lang="en-GB"/>
              <a:t>www.auxtail.com</a:t>
            </a:r>
          </a:p>
        </p:txBody>
      </p:sp>
      <p:sp>
        <p:nvSpPr>
          <p:cNvPr id="7" name="Slide Number Placeholder 6"/>
          <p:cNvSpPr>
            <a:spLocks noGrp="1"/>
          </p:cNvSpPr>
          <p:nvPr>
            <p:ph type="sldNum" sz="quarter" idx="12"/>
          </p:nvPr>
        </p:nvSpPr>
        <p:spPr/>
        <p:txBody>
          <a:bodyPr/>
          <a:lstStyle/>
          <a:p>
            <a:pPr lvl="0"/>
            <a:fld id="{1947EC23-DF0B-48CB-A9F7-3829454B5A25}" type="slidenum">
              <a:rPr lang="en-GB" smtClean="0"/>
              <a:t>‹#›</a:t>
            </a:fld>
            <a:endParaRPr lang="en-GB"/>
          </a:p>
        </p:txBody>
      </p:sp>
    </p:spTree>
    <p:extLst>
      <p:ext uri="{BB962C8B-B14F-4D97-AF65-F5344CB8AC3E}">
        <p14:creationId xmlns:p14="http://schemas.microsoft.com/office/powerpoint/2010/main" val="15588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247" y="402484"/>
            <a:ext cx="8693170"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248" y="1853171"/>
            <a:ext cx="426390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694248" y="2761381"/>
            <a:ext cx="4263905"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2514" y="1853171"/>
            <a:ext cx="428490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102514" y="2761381"/>
            <a:ext cx="4284904"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r>
              <a:rPr lang="en-GB"/>
              <a:t>www.auxtail.com</a:t>
            </a:r>
          </a:p>
        </p:txBody>
      </p:sp>
      <p:sp>
        <p:nvSpPr>
          <p:cNvPr id="9" name="Slide Number Placeholder 8"/>
          <p:cNvSpPr>
            <a:spLocks noGrp="1"/>
          </p:cNvSpPr>
          <p:nvPr>
            <p:ph type="sldNum" sz="quarter" idx="12"/>
          </p:nvPr>
        </p:nvSpPr>
        <p:spPr/>
        <p:txBody>
          <a:bodyPr/>
          <a:lstStyle/>
          <a:p>
            <a:pPr lvl="0"/>
            <a:fld id="{279202DA-2C22-4098-B82C-6D9669286968}" type="slidenum">
              <a:rPr lang="en-GB" smtClean="0"/>
              <a:t>‹#›</a:t>
            </a:fld>
            <a:endParaRPr lang="en-GB"/>
          </a:p>
        </p:txBody>
      </p:sp>
    </p:spTree>
    <p:extLst>
      <p:ext uri="{BB962C8B-B14F-4D97-AF65-F5344CB8AC3E}">
        <p14:creationId xmlns:p14="http://schemas.microsoft.com/office/powerpoint/2010/main" val="9206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r>
              <a:rPr lang="en-GB"/>
              <a:t>www.auxtail.com</a:t>
            </a:r>
          </a:p>
        </p:txBody>
      </p:sp>
      <p:sp>
        <p:nvSpPr>
          <p:cNvPr id="5" name="Slide Number Placeholder 4"/>
          <p:cNvSpPr>
            <a:spLocks noGrp="1"/>
          </p:cNvSpPr>
          <p:nvPr>
            <p:ph type="sldNum" sz="quarter" idx="12"/>
          </p:nvPr>
        </p:nvSpPr>
        <p:spPr/>
        <p:txBody>
          <a:bodyPr/>
          <a:lstStyle/>
          <a:p>
            <a:pPr lvl="0"/>
            <a:fld id="{0170CE08-2848-485F-AD50-1C9EBFA503FE}" type="slidenum">
              <a:rPr lang="en-GB" smtClean="0"/>
              <a:t>‹#›</a:t>
            </a:fld>
            <a:endParaRPr lang="en-GB"/>
          </a:p>
        </p:txBody>
      </p:sp>
    </p:spTree>
    <p:extLst>
      <p:ext uri="{BB962C8B-B14F-4D97-AF65-F5344CB8AC3E}">
        <p14:creationId xmlns:p14="http://schemas.microsoft.com/office/powerpoint/2010/main" val="407099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r>
              <a:rPr lang="en-GB" dirty="0"/>
              <a:t>Confidential www.auxtail.com</a:t>
            </a:r>
          </a:p>
        </p:txBody>
      </p:sp>
      <p:sp>
        <p:nvSpPr>
          <p:cNvPr id="4" name="Slide Number Placeholder 3"/>
          <p:cNvSpPr>
            <a:spLocks noGrp="1"/>
          </p:cNvSpPr>
          <p:nvPr>
            <p:ph type="sldNum" sz="quarter" idx="12"/>
          </p:nvPr>
        </p:nvSpPr>
        <p:spPr/>
        <p:txBody>
          <a:bodyPr/>
          <a:lstStyle/>
          <a:p>
            <a:pPr lvl="0"/>
            <a:fld id="{DB3F24AA-664D-4734-A966-83FC5AC66F58}" type="slidenum">
              <a:rPr lang="en-GB" smtClean="0"/>
              <a:t>‹#›</a:t>
            </a:fld>
            <a:endParaRPr lang="en-GB"/>
          </a:p>
        </p:txBody>
      </p:sp>
    </p:spTree>
    <p:extLst>
      <p:ext uri="{BB962C8B-B14F-4D97-AF65-F5344CB8AC3E}">
        <p14:creationId xmlns:p14="http://schemas.microsoft.com/office/powerpoint/2010/main" val="309095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284904" y="1088455"/>
            <a:ext cx="5102513"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r>
              <a:rPr lang="en-GB"/>
              <a:t>www.auxtail.com</a:t>
            </a:r>
          </a:p>
        </p:txBody>
      </p:sp>
      <p:sp>
        <p:nvSpPr>
          <p:cNvPr id="7" name="Slide Number Placeholder 6"/>
          <p:cNvSpPr>
            <a:spLocks noGrp="1"/>
          </p:cNvSpPr>
          <p:nvPr>
            <p:ph type="sldNum" sz="quarter" idx="12"/>
          </p:nvPr>
        </p:nvSpPr>
        <p:spPr/>
        <p:txBody>
          <a:bodyPr/>
          <a:lstStyle/>
          <a:p>
            <a:pPr lvl="0"/>
            <a:fld id="{9C9E3DC2-6A8F-4B80-BD53-BF17E35F5B8E}" type="slidenum">
              <a:rPr lang="en-GB" smtClean="0"/>
              <a:t>‹#›</a:t>
            </a:fld>
            <a:endParaRPr lang="en-GB"/>
          </a:p>
        </p:txBody>
      </p:sp>
    </p:spTree>
    <p:extLst>
      <p:ext uri="{BB962C8B-B14F-4D97-AF65-F5344CB8AC3E}">
        <p14:creationId xmlns:p14="http://schemas.microsoft.com/office/powerpoint/2010/main" val="347040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247" y="503978"/>
            <a:ext cx="3250752"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4904" y="1088455"/>
            <a:ext cx="5102513"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694247" y="2267902"/>
            <a:ext cx="3250752"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r>
              <a:rPr lang="en-GB"/>
              <a:t>www.auxtail.com</a:t>
            </a:r>
          </a:p>
        </p:txBody>
      </p:sp>
      <p:sp>
        <p:nvSpPr>
          <p:cNvPr id="7" name="Slide Number Placeholder 6"/>
          <p:cNvSpPr>
            <a:spLocks noGrp="1"/>
          </p:cNvSpPr>
          <p:nvPr>
            <p:ph type="sldNum" sz="quarter" idx="12"/>
          </p:nvPr>
        </p:nvSpPr>
        <p:spPr/>
        <p:txBody>
          <a:bodyPr/>
          <a:lstStyle/>
          <a:p>
            <a:pPr lvl="0"/>
            <a:fld id="{B13F929B-F6B9-47E1-8884-698FB64A901D}" type="slidenum">
              <a:rPr lang="en-GB" smtClean="0"/>
              <a:t>‹#›</a:t>
            </a:fld>
            <a:endParaRPr lang="en-GB"/>
          </a:p>
        </p:txBody>
      </p:sp>
    </p:spTree>
    <p:extLst>
      <p:ext uri="{BB962C8B-B14F-4D97-AF65-F5344CB8AC3E}">
        <p14:creationId xmlns:p14="http://schemas.microsoft.com/office/powerpoint/2010/main" val="16053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934" y="402484"/>
            <a:ext cx="8693170"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2934" y="2012414"/>
            <a:ext cx="8693170"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2934" y="7006700"/>
            <a:ext cx="2267784" cy="402483"/>
          </a:xfrm>
          <a:prstGeom prst="rect">
            <a:avLst/>
          </a:prstGeom>
        </p:spPr>
        <p:txBody>
          <a:bodyPr vert="horz" lIns="91440" tIns="45720" rIns="91440" bIns="45720" rtlCol="0" anchor="ctr"/>
          <a:lstStyle>
            <a:lvl1pPr algn="l">
              <a:defRPr sz="1323">
                <a:solidFill>
                  <a:schemeClr val="tx1">
                    <a:tint val="75000"/>
                  </a:schemeClr>
                </a:solidFill>
              </a:defRPr>
            </a:lvl1pPr>
          </a:lstStyle>
          <a:p>
            <a:pPr lvl="0"/>
            <a:endParaRPr lang="en-GB"/>
          </a:p>
        </p:txBody>
      </p:sp>
      <p:sp>
        <p:nvSpPr>
          <p:cNvPr id="5" name="Footer Placeholder 4"/>
          <p:cNvSpPr>
            <a:spLocks noGrp="1"/>
          </p:cNvSpPr>
          <p:nvPr>
            <p:ph type="ftr" sz="quarter" idx="3"/>
          </p:nvPr>
        </p:nvSpPr>
        <p:spPr>
          <a:xfrm>
            <a:off x="3338682" y="7006700"/>
            <a:ext cx="3401675"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pPr lvl="0"/>
            <a:r>
              <a:rPr lang="en-GB"/>
              <a:t>www.auxtail.com</a:t>
            </a:r>
          </a:p>
        </p:txBody>
      </p:sp>
      <p:sp>
        <p:nvSpPr>
          <p:cNvPr id="6" name="Slide Number Placeholder 5"/>
          <p:cNvSpPr>
            <a:spLocks noGrp="1"/>
          </p:cNvSpPr>
          <p:nvPr>
            <p:ph type="sldNum" sz="quarter" idx="4"/>
          </p:nvPr>
        </p:nvSpPr>
        <p:spPr>
          <a:xfrm>
            <a:off x="7118320" y="7006700"/>
            <a:ext cx="2267784" cy="402483"/>
          </a:xfrm>
          <a:prstGeom prst="rect">
            <a:avLst/>
          </a:prstGeom>
        </p:spPr>
        <p:txBody>
          <a:bodyPr vert="horz" lIns="91440" tIns="45720" rIns="91440" bIns="45720" rtlCol="0" anchor="ctr"/>
          <a:lstStyle>
            <a:lvl1pPr algn="r">
              <a:defRPr sz="1323">
                <a:solidFill>
                  <a:schemeClr val="tx1">
                    <a:tint val="75000"/>
                  </a:schemeClr>
                </a:solidFill>
              </a:defRPr>
            </a:lvl1pPr>
          </a:lstStyle>
          <a:p>
            <a:pPr lvl="0"/>
            <a:fld id="{B3E52302-CB33-473B-B054-B89CE9B6A9D4}" type="slidenum">
              <a:rPr lang="en-GB" smtClean="0"/>
              <a:t>‹#›</a:t>
            </a:fld>
            <a:endParaRPr lang="en-GB"/>
          </a:p>
        </p:txBody>
      </p:sp>
    </p:spTree>
    <p:extLst>
      <p:ext uri="{BB962C8B-B14F-4D97-AF65-F5344CB8AC3E}">
        <p14:creationId xmlns:p14="http://schemas.microsoft.com/office/powerpoint/2010/main" val="16472560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s://www.ft.com/content/0e2730c4-6d2f-49a1-be41-875710385a39" TargetMode="External"/><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actmr.com/media-release/1525/automotive-tow-bars-market-trends" TargetMode="External"/><Relationship Id="rId5" Type="http://schemas.openxmlformats.org/officeDocument/2006/relationships/hyperlink" Target="https://www.zionmarketresearch.com/report/automobile-roof-racks-market" TargetMode="External"/><Relationship Id="rId4" Type="http://schemas.openxmlformats.org/officeDocument/2006/relationships/hyperlink" Target="https://www.mordorintelligence.com/industry-reports/car-rack-market"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EAC375-2712-4383-9939-E28000F0041B}"/>
              </a:ext>
            </a:extLst>
          </p:cNvPr>
          <p:cNvPicPr>
            <a:picLocks noChangeAspect="1"/>
          </p:cNvPicPr>
          <p:nvPr/>
        </p:nvPicPr>
        <p:blipFill rotWithShape="1">
          <a:blip r:embed="rId3">
            <a:extLst>
              <a:ext uri="{28A0092B-C50C-407E-A947-70E740481C1C}">
                <a14:useLocalDpi xmlns:a14="http://schemas.microsoft.com/office/drawing/2010/main" val="0"/>
              </a:ext>
            </a:extLst>
          </a:blip>
          <a:srcRect l="16887" r="16113"/>
          <a:stretch/>
        </p:blipFill>
        <p:spPr>
          <a:xfrm>
            <a:off x="5901868" y="2005628"/>
            <a:ext cx="3782906" cy="3777006"/>
          </a:xfrm>
          <a:prstGeom prst="rect">
            <a:avLst/>
          </a:prstGeom>
        </p:spPr>
      </p:pic>
      <p:sp>
        <p:nvSpPr>
          <p:cNvPr id="2" name="Title 1">
            <a:extLst>
              <a:ext uri="{FF2B5EF4-FFF2-40B4-BE49-F238E27FC236}">
                <a16:creationId xmlns:a16="http://schemas.microsoft.com/office/drawing/2014/main" id="{8F92209A-A25C-4B3C-BF5A-91F29A1EF045}"/>
              </a:ext>
            </a:extLst>
          </p:cNvPr>
          <p:cNvSpPr txBox="1">
            <a:spLocks/>
          </p:cNvSpPr>
          <p:nvPr/>
        </p:nvSpPr>
        <p:spPr>
          <a:xfrm>
            <a:off x="5568065" y="780679"/>
            <a:ext cx="2115600" cy="963144"/>
          </a:xfrm>
          <a:prstGeom prst="rect">
            <a:avLst/>
          </a:prstGeom>
          <a:noFill/>
          <a:ln>
            <a:noFill/>
          </a:ln>
        </p:spPr>
        <p:txBody>
          <a:bodyPr vert="horz" wrap="square" lIns="0" tIns="0" rIns="0" bIns="0" anchor="ctr" anchorCtr="1" compatLnSpc="1">
            <a:noAutofit/>
          </a:bodyPr>
          <a:lstStyle>
            <a:lvl1pPr marL="0" marR="0" lvl="0" indent="0" algn="ctr" defTabSz="914400" rtl="0" fontAlgn="auto" hangingPunct="0">
              <a:lnSpc>
                <a:spcPct val="100000"/>
              </a:lnSpc>
              <a:spcBef>
                <a:spcPts val="0"/>
              </a:spcBef>
              <a:spcAft>
                <a:spcPts val="0"/>
              </a:spcAft>
              <a:buNone/>
              <a:tabLst/>
              <a:defRPr lang="en-GB" sz="4400" b="0" i="0" u="none" strike="noStrike" kern="0" cap="none" spc="0" baseline="0">
                <a:solidFill>
                  <a:srgbClr val="280099"/>
                </a:solidFill>
                <a:uFillTx/>
                <a:latin typeface="Albany" pitchFamily="18"/>
                <a:cs typeface="Tahoma" pitchFamily="2"/>
              </a:defRPr>
            </a:lvl1pPr>
          </a:lstStyle>
          <a:p>
            <a:endParaRPr lang="en-GB" sz="3300" dirty="0">
              <a:solidFill>
                <a:schemeClr val="tx1"/>
              </a:solidFill>
            </a:endParaRPr>
          </a:p>
        </p:txBody>
      </p:sp>
      <p:sp>
        <p:nvSpPr>
          <p:cNvPr id="3" name="Text Placeholder 2">
            <a:extLst>
              <a:ext uri="{FF2B5EF4-FFF2-40B4-BE49-F238E27FC236}">
                <a16:creationId xmlns:a16="http://schemas.microsoft.com/office/drawing/2014/main" id="{FFC6B634-D54D-4825-B2E3-721D2EC1E1AB}"/>
              </a:ext>
            </a:extLst>
          </p:cNvPr>
          <p:cNvSpPr txBox="1">
            <a:spLocks/>
          </p:cNvSpPr>
          <p:nvPr/>
        </p:nvSpPr>
        <p:spPr>
          <a:xfrm>
            <a:off x="1264631" y="5884335"/>
            <a:ext cx="7784776" cy="758230"/>
          </a:xfrm>
          <a:prstGeom prst="rect">
            <a:avLst/>
          </a:prstGeom>
          <a:noFill/>
          <a:ln>
            <a:noFill/>
          </a:ln>
        </p:spPr>
        <p:txBody>
          <a:bodyPr vert="horz" wrap="square" lIns="0" tIns="0" rIns="0" bIns="0" anchor="t" anchorCtr="0" compatLnSpc="1">
            <a:noAutofit/>
          </a:bodyPr>
          <a:lstStyle>
            <a:lvl1pPr marL="0" marR="0" lvl="0" indent="0" defTabSz="914400" rtl="0" fontAlgn="auto" hangingPunct="0">
              <a:lnSpc>
                <a:spcPct val="100000"/>
              </a:lnSpc>
              <a:spcBef>
                <a:spcPts val="0"/>
              </a:spcBef>
              <a:spcAft>
                <a:spcPts val="1415"/>
              </a:spcAft>
              <a:buNone/>
              <a:tabLst/>
              <a:defRPr lang="en-US" sz="3200" b="0" i="0" u="none" strike="noStrike" kern="0" cap="none" spc="0" baseline="0">
                <a:solidFill>
                  <a:srgbClr val="000080"/>
                </a:solidFill>
                <a:uFillTx/>
                <a:latin typeface="Albany" pitchFamily="18"/>
                <a:cs typeface="Tahoma"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FF6633"/>
              </a:buClr>
              <a:buSzPct val="45000"/>
            </a:pPr>
            <a:r>
              <a:rPr lang="en-GB" sz="4400" dirty="0">
                <a:solidFill>
                  <a:schemeClr val="tx1"/>
                </a:solidFill>
              </a:rPr>
              <a:t>E-Car and E-Bike catalyst</a:t>
            </a:r>
          </a:p>
        </p:txBody>
      </p:sp>
      <p:sp>
        <p:nvSpPr>
          <p:cNvPr id="5" name="Footer Placeholder 4">
            <a:extLst>
              <a:ext uri="{FF2B5EF4-FFF2-40B4-BE49-F238E27FC236}">
                <a16:creationId xmlns:a16="http://schemas.microsoft.com/office/drawing/2014/main" id="{6312D607-791D-4A5E-8859-D89DB6434FDE}"/>
              </a:ext>
            </a:extLst>
          </p:cNvPr>
          <p:cNvSpPr>
            <a:spLocks noGrp="1"/>
          </p:cNvSpPr>
          <p:nvPr>
            <p:ph type="ftr" sz="quarter" idx="11"/>
          </p:nvPr>
        </p:nvSpPr>
        <p:spPr/>
        <p:txBody>
          <a:bodyPr/>
          <a:lstStyle/>
          <a:p>
            <a:pPr lvl="0"/>
            <a:r>
              <a:rPr lang="en-GB" dirty="0"/>
              <a:t>Confidential www.auxtail.com</a:t>
            </a:r>
          </a:p>
        </p:txBody>
      </p:sp>
      <p:pic>
        <p:nvPicPr>
          <p:cNvPr id="9" name="Picture 8" descr="A picture containing drawing&#10;&#10;Description automatically generated">
            <a:extLst>
              <a:ext uri="{FF2B5EF4-FFF2-40B4-BE49-F238E27FC236}">
                <a16:creationId xmlns:a16="http://schemas.microsoft.com/office/drawing/2014/main" id="{5B4DEFBD-D67A-4CCC-B9F8-0DC364982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095" y="389903"/>
            <a:ext cx="6244246" cy="1454109"/>
          </a:xfrm>
          <a:prstGeom prst="rect">
            <a:avLst/>
          </a:prstGeom>
        </p:spPr>
      </p:pic>
      <p:pic>
        <p:nvPicPr>
          <p:cNvPr id="8" name="Picture 7">
            <a:extLst>
              <a:ext uri="{FF2B5EF4-FFF2-40B4-BE49-F238E27FC236}">
                <a16:creationId xmlns:a16="http://schemas.microsoft.com/office/drawing/2014/main" id="{6BE1453D-C85D-4250-93F1-0AB89B17F0E2}"/>
              </a:ext>
            </a:extLst>
          </p:cNvPr>
          <p:cNvPicPr>
            <a:picLocks noChangeAspect="1"/>
          </p:cNvPicPr>
          <p:nvPr/>
        </p:nvPicPr>
        <p:blipFill>
          <a:blip r:embed="rId5"/>
          <a:stretch>
            <a:fillRect/>
          </a:stretch>
        </p:blipFill>
        <p:spPr>
          <a:xfrm>
            <a:off x="130287" y="2107329"/>
            <a:ext cx="5925176" cy="3513689"/>
          </a:xfrm>
          <a:prstGeom prst="rect">
            <a:avLst/>
          </a:prstGeom>
        </p:spPr>
      </p:pic>
    </p:spTree>
    <p:extLst>
      <p:ext uri="{BB962C8B-B14F-4D97-AF65-F5344CB8AC3E}">
        <p14:creationId xmlns:p14="http://schemas.microsoft.com/office/powerpoint/2010/main" val="143486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38E1E-4091-400F-BFF5-B08C7681FD4C}"/>
              </a:ext>
            </a:extLst>
          </p:cNvPr>
          <p:cNvSpPr>
            <a:spLocks noGrp="1"/>
          </p:cNvSpPr>
          <p:nvPr>
            <p:ph idx="1"/>
          </p:nvPr>
        </p:nvSpPr>
        <p:spPr>
          <a:xfrm>
            <a:off x="755928" y="1050548"/>
            <a:ext cx="4561540" cy="5956151"/>
          </a:xfrm>
        </p:spPr>
        <p:txBody>
          <a:bodyPr>
            <a:normAutofit lnSpcReduction="10000"/>
          </a:bodyPr>
          <a:lstStyle/>
          <a:p>
            <a:r>
              <a:rPr lang="en-GB" dirty="0"/>
              <a:t>E- Cars range anxiety</a:t>
            </a:r>
          </a:p>
          <a:p>
            <a:pPr lvl="1"/>
            <a:r>
              <a:rPr lang="en-GB" sz="2000" dirty="0"/>
              <a:t>Aerodynamics and mass determine range</a:t>
            </a:r>
          </a:p>
          <a:p>
            <a:pPr lvl="1"/>
            <a:r>
              <a:rPr lang="en-GB" sz="2000" dirty="0"/>
              <a:t>Roof loads seriously inhibit aerodynamics</a:t>
            </a:r>
          </a:p>
          <a:p>
            <a:pPr lvl="1"/>
            <a:r>
              <a:rPr lang="en-GB" sz="2000" dirty="0"/>
              <a:t>Towing impacts aero and mass (&gt;50% loss in range)</a:t>
            </a:r>
          </a:p>
          <a:p>
            <a:pPr lvl="1"/>
            <a:r>
              <a:rPr lang="en-GB" sz="2000" dirty="0"/>
              <a:t>Renault Zoe &amp; BMWi3 prohibit towing and roof loads</a:t>
            </a:r>
          </a:p>
          <a:p>
            <a:pPr lvl="1"/>
            <a:endParaRPr lang="en-GB" dirty="0"/>
          </a:p>
          <a:p>
            <a:r>
              <a:rPr lang="en-GB" dirty="0"/>
              <a:t>E-Bikes carrying issues</a:t>
            </a:r>
          </a:p>
          <a:p>
            <a:pPr lvl="1"/>
            <a:r>
              <a:rPr lang="en-GB" sz="2000" dirty="0"/>
              <a:t>Battery and Motor adds 5Kgs to bikes</a:t>
            </a:r>
          </a:p>
          <a:p>
            <a:pPr lvl="1"/>
            <a:r>
              <a:rPr lang="en-GB" sz="2000" dirty="0"/>
              <a:t>Wide tyres, mudguards, lights and racks often included</a:t>
            </a:r>
          </a:p>
          <a:p>
            <a:pPr lvl="1"/>
            <a:r>
              <a:rPr lang="en-GB" sz="2000" dirty="0"/>
              <a:t>Batteries are fixed to frame limiting traditional carrier clamping places</a:t>
            </a:r>
          </a:p>
          <a:p>
            <a:pPr lvl="1"/>
            <a:endParaRPr lang="en-GB" dirty="0"/>
          </a:p>
        </p:txBody>
      </p:sp>
      <p:sp>
        <p:nvSpPr>
          <p:cNvPr id="4" name="Footer Placeholder 3">
            <a:extLst>
              <a:ext uri="{FF2B5EF4-FFF2-40B4-BE49-F238E27FC236}">
                <a16:creationId xmlns:a16="http://schemas.microsoft.com/office/drawing/2014/main" id="{3BA32D73-0765-4577-8C42-70F68D365815}"/>
              </a:ext>
            </a:extLst>
          </p:cNvPr>
          <p:cNvSpPr>
            <a:spLocks noGrp="1"/>
          </p:cNvSpPr>
          <p:nvPr>
            <p:ph type="ftr" sz="quarter" idx="11"/>
          </p:nvPr>
        </p:nvSpPr>
        <p:spPr/>
        <p:txBody>
          <a:bodyPr/>
          <a:lstStyle/>
          <a:p>
            <a:pPr lvl="0"/>
            <a:r>
              <a:rPr lang="en-GB"/>
              <a:t>www.auxtail.com</a:t>
            </a:r>
          </a:p>
        </p:txBody>
      </p:sp>
      <p:sp>
        <p:nvSpPr>
          <p:cNvPr id="6" name="Title 1">
            <a:extLst>
              <a:ext uri="{FF2B5EF4-FFF2-40B4-BE49-F238E27FC236}">
                <a16:creationId xmlns:a16="http://schemas.microsoft.com/office/drawing/2014/main" id="{AE788AAD-885A-43BA-BD62-F3ABBF8CE5B4}"/>
              </a:ext>
            </a:extLst>
          </p:cNvPr>
          <p:cNvSpPr txBox="1">
            <a:spLocks/>
          </p:cNvSpPr>
          <p:nvPr/>
        </p:nvSpPr>
        <p:spPr>
          <a:xfrm>
            <a:off x="755928" y="183903"/>
            <a:ext cx="8367051" cy="809156"/>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3600" b="1" dirty="0">
                <a:latin typeface="Albany"/>
              </a:rPr>
              <a:t>Problem</a:t>
            </a:r>
          </a:p>
        </p:txBody>
      </p:sp>
      <p:pic>
        <p:nvPicPr>
          <p:cNvPr id="10" name="Picture 9" descr="A screenshot of a cell phone&#10;&#10;Description automatically generated">
            <a:extLst>
              <a:ext uri="{FF2B5EF4-FFF2-40B4-BE49-F238E27FC236}">
                <a16:creationId xmlns:a16="http://schemas.microsoft.com/office/drawing/2014/main" id="{CA591359-D404-4C0A-AFBF-3CD04CA26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405" y="1087828"/>
            <a:ext cx="4561540" cy="3148370"/>
          </a:xfrm>
          <a:prstGeom prst="rect">
            <a:avLst/>
          </a:prstGeom>
        </p:spPr>
      </p:pic>
      <p:pic>
        <p:nvPicPr>
          <p:cNvPr id="12" name="Picture 11" descr="A motorcycle parked on the side&#10;&#10;Description automatically generated">
            <a:extLst>
              <a:ext uri="{FF2B5EF4-FFF2-40B4-BE49-F238E27FC236}">
                <a16:creationId xmlns:a16="http://schemas.microsoft.com/office/drawing/2014/main" id="{756D1D32-BDCA-4136-9B1E-024DEA9CC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468" y="4344314"/>
            <a:ext cx="4213415" cy="2809660"/>
          </a:xfrm>
          <a:prstGeom prst="rect">
            <a:avLst/>
          </a:prstGeom>
        </p:spPr>
      </p:pic>
    </p:spTree>
    <p:extLst>
      <p:ext uri="{BB962C8B-B14F-4D97-AF65-F5344CB8AC3E}">
        <p14:creationId xmlns:p14="http://schemas.microsoft.com/office/powerpoint/2010/main" val="73430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38E1E-4091-400F-BFF5-B08C7681FD4C}"/>
              </a:ext>
            </a:extLst>
          </p:cNvPr>
          <p:cNvSpPr>
            <a:spLocks noGrp="1"/>
          </p:cNvSpPr>
          <p:nvPr>
            <p:ph idx="1"/>
          </p:nvPr>
        </p:nvSpPr>
        <p:spPr>
          <a:xfrm>
            <a:off x="658813" y="1253175"/>
            <a:ext cx="5563177" cy="5956152"/>
          </a:xfrm>
        </p:spPr>
        <p:txBody>
          <a:bodyPr>
            <a:normAutofit/>
          </a:bodyPr>
          <a:lstStyle/>
          <a:p>
            <a:r>
              <a:rPr lang="en-GB" sz="3640" dirty="0"/>
              <a:t>Cities</a:t>
            </a:r>
          </a:p>
          <a:p>
            <a:pPr lvl="1"/>
            <a:r>
              <a:rPr lang="en-GB" sz="2000" dirty="0"/>
              <a:t>Not for private cars</a:t>
            </a:r>
          </a:p>
          <a:p>
            <a:pPr lvl="1"/>
            <a:endParaRPr lang="en-GB" sz="2000" dirty="0"/>
          </a:p>
          <a:p>
            <a:pPr marL="503971" lvl="1" indent="0">
              <a:buNone/>
            </a:pPr>
            <a:r>
              <a:rPr lang="en-GB" sz="2000" dirty="0"/>
              <a:t>How to travel?</a:t>
            </a:r>
          </a:p>
          <a:p>
            <a:pPr marL="503971" lvl="1" indent="0">
              <a:buNone/>
            </a:pPr>
            <a:endParaRPr lang="en-GB" sz="2000" dirty="0"/>
          </a:p>
          <a:p>
            <a:r>
              <a:rPr lang="en-GB" sz="3200" dirty="0"/>
              <a:t>E-Bikes</a:t>
            </a:r>
          </a:p>
          <a:p>
            <a:pPr lvl="1"/>
            <a:r>
              <a:rPr lang="en-GB" sz="2000" dirty="0"/>
              <a:t>Fast and comfortable</a:t>
            </a:r>
          </a:p>
          <a:p>
            <a:pPr lvl="1"/>
            <a:r>
              <a:rPr lang="en-GB" sz="2000" dirty="0"/>
              <a:t>19 mile average one-way London commute</a:t>
            </a:r>
            <a:br>
              <a:rPr lang="en-GB" sz="2000" dirty="0"/>
            </a:br>
            <a:endParaRPr lang="en-GB" sz="2000" dirty="0"/>
          </a:p>
          <a:p>
            <a:pPr marL="503971" lvl="1" indent="0">
              <a:buNone/>
            </a:pPr>
            <a:r>
              <a:rPr lang="en-GB" sz="2000" dirty="0"/>
              <a:t>How to go further?</a:t>
            </a:r>
          </a:p>
          <a:p>
            <a:pPr marL="503971" lvl="1" indent="0">
              <a:buNone/>
            </a:pPr>
            <a:endParaRPr lang="en-GB" sz="2000" dirty="0"/>
          </a:p>
          <a:p>
            <a:r>
              <a:rPr lang="en-GB" sz="3200" dirty="0"/>
              <a:t>What, When and Where</a:t>
            </a:r>
          </a:p>
          <a:p>
            <a:pPr lvl="1"/>
            <a:r>
              <a:rPr lang="en-GB" sz="2000" dirty="0"/>
              <a:t>Multimodal fails at the transitions</a:t>
            </a:r>
            <a:br>
              <a:rPr lang="en-GB" sz="2441" dirty="0"/>
            </a:br>
            <a:endParaRPr lang="en-GB" sz="2441" dirty="0"/>
          </a:p>
          <a:p>
            <a:pPr marL="503971" lvl="1" indent="0">
              <a:buNone/>
            </a:pPr>
            <a:r>
              <a:rPr lang="en-GB" sz="2000" dirty="0"/>
              <a:t>How to make seamless?</a:t>
            </a:r>
          </a:p>
          <a:p>
            <a:pPr lvl="1"/>
            <a:endParaRPr lang="en-GB" sz="2760" dirty="0"/>
          </a:p>
        </p:txBody>
      </p:sp>
      <p:sp>
        <p:nvSpPr>
          <p:cNvPr id="4" name="Footer Placeholder 3">
            <a:extLst>
              <a:ext uri="{FF2B5EF4-FFF2-40B4-BE49-F238E27FC236}">
                <a16:creationId xmlns:a16="http://schemas.microsoft.com/office/drawing/2014/main" id="{3BA32D73-0765-4577-8C42-70F68D365815}"/>
              </a:ext>
            </a:extLst>
          </p:cNvPr>
          <p:cNvSpPr>
            <a:spLocks noGrp="1"/>
          </p:cNvSpPr>
          <p:nvPr>
            <p:ph type="ftr" sz="quarter" idx="11"/>
          </p:nvPr>
        </p:nvSpPr>
        <p:spPr/>
        <p:txBody>
          <a:bodyPr/>
          <a:lstStyle/>
          <a:p>
            <a:pPr lvl="0"/>
            <a:r>
              <a:rPr lang="en-GB"/>
              <a:t>www.auxtail.com</a:t>
            </a:r>
          </a:p>
        </p:txBody>
      </p:sp>
      <p:sp>
        <p:nvSpPr>
          <p:cNvPr id="6" name="Title 1">
            <a:extLst>
              <a:ext uri="{FF2B5EF4-FFF2-40B4-BE49-F238E27FC236}">
                <a16:creationId xmlns:a16="http://schemas.microsoft.com/office/drawing/2014/main" id="{AE788AAD-885A-43BA-BD62-F3ABBF8CE5B4}"/>
              </a:ext>
            </a:extLst>
          </p:cNvPr>
          <p:cNvSpPr txBox="1">
            <a:spLocks/>
          </p:cNvSpPr>
          <p:nvPr/>
        </p:nvSpPr>
        <p:spPr>
          <a:xfrm>
            <a:off x="755928" y="183903"/>
            <a:ext cx="8367051" cy="809156"/>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3600" b="1" dirty="0">
                <a:latin typeface="Albany"/>
              </a:rPr>
              <a:t>Private Transport</a:t>
            </a:r>
          </a:p>
        </p:txBody>
      </p:sp>
      <p:pic>
        <p:nvPicPr>
          <p:cNvPr id="8" name="Picture 7">
            <a:extLst>
              <a:ext uri="{FF2B5EF4-FFF2-40B4-BE49-F238E27FC236}">
                <a16:creationId xmlns:a16="http://schemas.microsoft.com/office/drawing/2014/main" id="{84C376F4-2CB3-47CA-9795-2D271C70E321}"/>
              </a:ext>
            </a:extLst>
          </p:cNvPr>
          <p:cNvPicPr>
            <a:picLocks noChangeAspect="1"/>
          </p:cNvPicPr>
          <p:nvPr/>
        </p:nvPicPr>
        <p:blipFill>
          <a:blip r:embed="rId3"/>
          <a:stretch>
            <a:fillRect/>
          </a:stretch>
        </p:blipFill>
        <p:spPr>
          <a:xfrm>
            <a:off x="4181097" y="938934"/>
            <a:ext cx="5563177" cy="3272457"/>
          </a:xfrm>
          <a:prstGeom prst="rect">
            <a:avLst/>
          </a:prstGeom>
        </p:spPr>
      </p:pic>
    </p:spTree>
    <p:extLst>
      <p:ext uri="{BB962C8B-B14F-4D97-AF65-F5344CB8AC3E}">
        <p14:creationId xmlns:p14="http://schemas.microsoft.com/office/powerpoint/2010/main" val="199172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9A4FB8-FB61-4D80-838A-99372080C5AF}"/>
              </a:ext>
            </a:extLst>
          </p:cNvPr>
          <p:cNvSpPr>
            <a:spLocks noGrp="1"/>
          </p:cNvSpPr>
          <p:nvPr>
            <p:ph type="ftr" sz="quarter" idx="11"/>
          </p:nvPr>
        </p:nvSpPr>
        <p:spPr/>
        <p:txBody>
          <a:bodyPr/>
          <a:lstStyle/>
          <a:p>
            <a:pPr lvl="0"/>
            <a:r>
              <a:rPr lang="en-GB"/>
              <a:t>www.auxtail.com</a:t>
            </a:r>
          </a:p>
        </p:txBody>
      </p:sp>
      <p:sp>
        <p:nvSpPr>
          <p:cNvPr id="3" name="Rectangle 2">
            <a:extLst>
              <a:ext uri="{FF2B5EF4-FFF2-40B4-BE49-F238E27FC236}">
                <a16:creationId xmlns:a16="http://schemas.microsoft.com/office/drawing/2014/main" id="{E6B757A6-7C1F-40CD-8147-9AAFA1A2FB78}"/>
              </a:ext>
            </a:extLst>
          </p:cNvPr>
          <p:cNvSpPr/>
          <p:nvPr/>
        </p:nvSpPr>
        <p:spPr>
          <a:xfrm>
            <a:off x="447960" y="946525"/>
            <a:ext cx="4591559" cy="4339650"/>
          </a:xfrm>
          <a:prstGeom prst="rect">
            <a:avLst/>
          </a:prstGeom>
        </p:spPr>
        <p:txBody>
          <a:bodyPr wrap="square">
            <a:spAutoFit/>
          </a:bodyPr>
          <a:lstStyle/>
          <a:p>
            <a:pPr marL="342900" indent="-342900">
              <a:buFont typeface="Arial" panose="020B0604020202020204" pitchFamily="34" charset="0"/>
              <a:buChar char="•"/>
            </a:pPr>
            <a:r>
              <a:rPr lang="en-GB" sz="2000" dirty="0">
                <a:latin typeface="Albany"/>
              </a:rPr>
              <a:t>Your bike</a:t>
            </a:r>
          </a:p>
          <a:p>
            <a:pPr marL="342900" indent="-342900">
              <a:buFont typeface="Arial" panose="020B0604020202020204" pitchFamily="34" charset="0"/>
              <a:buChar char="•"/>
            </a:pPr>
            <a:r>
              <a:rPr lang="en-GB" sz="2000" dirty="0">
                <a:latin typeface="Albany"/>
              </a:rPr>
              <a:t>When you need</a:t>
            </a:r>
          </a:p>
          <a:p>
            <a:pPr marL="342900" indent="-342900">
              <a:buFont typeface="Arial" panose="020B0604020202020204" pitchFamily="34" charset="0"/>
              <a:buChar char="•"/>
            </a:pPr>
            <a:r>
              <a:rPr lang="en-GB" sz="2000" dirty="0">
                <a:latin typeface="Albany"/>
              </a:rPr>
              <a:t>Where you want</a:t>
            </a:r>
          </a:p>
          <a:p>
            <a:endParaRPr lang="en-GB" sz="2000" dirty="0">
              <a:latin typeface="Albany"/>
            </a:endParaRPr>
          </a:p>
          <a:p>
            <a:r>
              <a:rPr lang="en-GB" sz="2800" dirty="0">
                <a:latin typeface="Albany"/>
              </a:rPr>
              <a:t>Current</a:t>
            </a:r>
          </a:p>
          <a:p>
            <a:pPr marL="457200" indent="-457200">
              <a:buFont typeface="Arial" panose="020B0604020202020204" pitchFamily="34" charset="0"/>
              <a:buChar char="•"/>
            </a:pPr>
            <a:r>
              <a:rPr lang="en-GB" sz="2000" dirty="0">
                <a:latin typeface="Albany"/>
              </a:rPr>
              <a:t>No Finisher</a:t>
            </a:r>
          </a:p>
          <a:p>
            <a:pPr marL="457200" indent="-457200">
              <a:buFont typeface="Arial" panose="020B0604020202020204" pitchFamily="34" charset="0"/>
              <a:buChar char="•"/>
            </a:pPr>
            <a:r>
              <a:rPr lang="en-GB" sz="2000" dirty="0">
                <a:latin typeface="Albany"/>
              </a:rPr>
              <a:t>300mm in vehicle length</a:t>
            </a:r>
          </a:p>
          <a:p>
            <a:pPr marL="457200" indent="-457200">
              <a:buFont typeface="Arial" panose="020B0604020202020204" pitchFamily="34" charset="0"/>
              <a:buChar char="•"/>
            </a:pPr>
            <a:r>
              <a:rPr lang="en-GB" sz="2000" dirty="0">
                <a:latin typeface="Albany"/>
              </a:rPr>
              <a:t>2  E-bike capability</a:t>
            </a:r>
          </a:p>
          <a:p>
            <a:endParaRPr lang="en-GB" sz="2000" dirty="0">
              <a:latin typeface="Albany"/>
            </a:endParaRPr>
          </a:p>
          <a:p>
            <a:r>
              <a:rPr lang="en-GB" sz="2800" dirty="0">
                <a:latin typeface="Albany"/>
              </a:rPr>
              <a:t>Future</a:t>
            </a:r>
          </a:p>
          <a:p>
            <a:pPr marL="457200" indent="-457200">
              <a:buFont typeface="Arial" panose="020B0604020202020204" pitchFamily="34" charset="0"/>
              <a:buChar char="•"/>
            </a:pPr>
            <a:r>
              <a:rPr lang="en-GB" sz="2000" dirty="0">
                <a:latin typeface="Albany"/>
              </a:rPr>
              <a:t>In bumper/ finisher</a:t>
            </a:r>
          </a:p>
          <a:p>
            <a:pPr marL="457200" indent="-457200">
              <a:buFont typeface="Arial" panose="020B0604020202020204" pitchFamily="34" charset="0"/>
              <a:buChar char="•"/>
            </a:pPr>
            <a:r>
              <a:rPr lang="en-GB" sz="2000" dirty="0">
                <a:latin typeface="Albany"/>
              </a:rPr>
              <a:t>230mm in vehicle length</a:t>
            </a:r>
          </a:p>
          <a:p>
            <a:pPr marL="457200" indent="-457200">
              <a:buFont typeface="Arial" panose="020B0604020202020204" pitchFamily="34" charset="0"/>
              <a:buChar char="•"/>
            </a:pPr>
            <a:r>
              <a:rPr lang="en-GB" sz="2000" dirty="0">
                <a:latin typeface="Albany"/>
              </a:rPr>
              <a:t>4 bike capability (with extension)</a:t>
            </a:r>
          </a:p>
        </p:txBody>
      </p:sp>
      <p:sp>
        <p:nvSpPr>
          <p:cNvPr id="5" name="Title 1">
            <a:extLst>
              <a:ext uri="{FF2B5EF4-FFF2-40B4-BE49-F238E27FC236}">
                <a16:creationId xmlns:a16="http://schemas.microsoft.com/office/drawing/2014/main" id="{0C46B021-F96C-4AEF-A4B4-E4C7F62AB809}"/>
              </a:ext>
            </a:extLst>
          </p:cNvPr>
          <p:cNvSpPr txBox="1">
            <a:spLocks/>
          </p:cNvSpPr>
          <p:nvPr/>
        </p:nvSpPr>
        <p:spPr>
          <a:xfrm>
            <a:off x="2242976" y="150492"/>
            <a:ext cx="4838415" cy="796033"/>
          </a:xfrm>
          <a:prstGeom prst="rect">
            <a:avLst/>
          </a:prstGeom>
          <a:noFill/>
          <a:ln>
            <a:noFill/>
          </a:ln>
        </p:spPr>
        <p:txBody>
          <a:bodyPr vert="horz" wrap="square" lIns="0" tIns="0" rIns="0" bIns="0" anchor="ctr" anchorCtr="1" compatLnSpc="1">
            <a:noAutofit/>
          </a:bodyPr>
          <a:lstStyle>
            <a:lvl1pPr marL="0" marR="0" lvl="0" indent="0" algn="ctr" defTabSz="914400" rtl="0" fontAlgn="auto" hangingPunct="0">
              <a:lnSpc>
                <a:spcPct val="100000"/>
              </a:lnSpc>
              <a:spcBef>
                <a:spcPts val="0"/>
              </a:spcBef>
              <a:spcAft>
                <a:spcPts val="0"/>
              </a:spcAft>
              <a:buNone/>
              <a:tabLst/>
              <a:defRPr lang="en-GB" sz="4400" b="0" i="0" u="none" strike="noStrike" kern="0" cap="none" spc="0" baseline="0">
                <a:solidFill>
                  <a:srgbClr val="280099"/>
                </a:solidFill>
                <a:uFillTx/>
                <a:latin typeface="Albany" pitchFamily="18"/>
                <a:cs typeface="Tahoma" pitchFamily="2"/>
              </a:defRPr>
            </a:lvl1pPr>
          </a:lstStyle>
          <a:p>
            <a:r>
              <a:rPr lang="en-GB" sz="3600" b="1" dirty="0">
                <a:solidFill>
                  <a:schemeClr val="tx1"/>
                </a:solidFill>
              </a:rPr>
              <a:t>Seamless</a:t>
            </a:r>
          </a:p>
        </p:txBody>
      </p:sp>
      <p:pic>
        <p:nvPicPr>
          <p:cNvPr id="8" name="Picture 7" descr="A picture containing weapon&#10;&#10;Description automatically generated">
            <a:extLst>
              <a:ext uri="{FF2B5EF4-FFF2-40B4-BE49-F238E27FC236}">
                <a16:creationId xmlns:a16="http://schemas.microsoft.com/office/drawing/2014/main" id="{84226118-6E84-47CA-9DE9-EDA6E83C1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336" y="1035327"/>
            <a:ext cx="4929187" cy="1414462"/>
          </a:xfrm>
          <a:prstGeom prst="rect">
            <a:avLst/>
          </a:prstGeom>
        </p:spPr>
      </p:pic>
      <p:pic>
        <p:nvPicPr>
          <p:cNvPr id="10" name="Picture 9" descr="A picture containing text, car, outdoor&#10;&#10;Description automatically generated">
            <a:extLst>
              <a:ext uri="{FF2B5EF4-FFF2-40B4-BE49-F238E27FC236}">
                <a16:creationId xmlns:a16="http://schemas.microsoft.com/office/drawing/2014/main" id="{80E98F44-9204-4393-B0C2-76495867A53D}"/>
              </a:ext>
            </a:extLst>
          </p:cNvPr>
          <p:cNvPicPr>
            <a:picLocks noChangeAspect="1"/>
          </p:cNvPicPr>
          <p:nvPr/>
        </p:nvPicPr>
        <p:blipFill rotWithShape="1">
          <a:blip r:embed="rId4">
            <a:extLst>
              <a:ext uri="{28A0092B-C50C-407E-A947-70E740481C1C}">
                <a14:useLocalDpi xmlns:a14="http://schemas.microsoft.com/office/drawing/2010/main" val="0"/>
              </a:ext>
            </a:extLst>
          </a:blip>
          <a:srcRect t="21430" b="16833"/>
          <a:stretch/>
        </p:blipFill>
        <p:spPr>
          <a:xfrm>
            <a:off x="4846336" y="2667050"/>
            <a:ext cx="5039519" cy="1751181"/>
          </a:xfrm>
          <a:prstGeom prst="rect">
            <a:avLst/>
          </a:prstGeom>
        </p:spPr>
      </p:pic>
      <p:pic>
        <p:nvPicPr>
          <p:cNvPr id="12" name="Picture 11" descr="A car with its trunk open&#10;&#10;Description automatically generated with low confidence">
            <a:extLst>
              <a:ext uri="{FF2B5EF4-FFF2-40B4-BE49-F238E27FC236}">
                <a16:creationId xmlns:a16="http://schemas.microsoft.com/office/drawing/2014/main" id="{5CDAC2AB-6002-4A55-A70C-0598CBA30D1D}"/>
              </a:ext>
            </a:extLst>
          </p:cNvPr>
          <p:cNvPicPr>
            <a:picLocks noChangeAspect="1"/>
          </p:cNvPicPr>
          <p:nvPr/>
        </p:nvPicPr>
        <p:blipFill rotWithShape="1">
          <a:blip r:embed="rId5">
            <a:extLst>
              <a:ext uri="{28A0092B-C50C-407E-A947-70E740481C1C}">
                <a14:useLocalDpi xmlns:a14="http://schemas.microsoft.com/office/drawing/2010/main" val="0"/>
              </a:ext>
            </a:extLst>
          </a:blip>
          <a:srcRect t="-1108" b="17083"/>
          <a:stretch/>
        </p:blipFill>
        <p:spPr>
          <a:xfrm>
            <a:off x="4846336" y="4623429"/>
            <a:ext cx="5039518" cy="2383272"/>
          </a:xfrm>
          <a:prstGeom prst="rect">
            <a:avLst/>
          </a:prstGeom>
        </p:spPr>
      </p:pic>
    </p:spTree>
    <p:extLst>
      <p:ext uri="{BB962C8B-B14F-4D97-AF65-F5344CB8AC3E}">
        <p14:creationId xmlns:p14="http://schemas.microsoft.com/office/powerpoint/2010/main" val="95177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4683B9-DC2B-41A8-A5C6-A9C4F6639AD6}"/>
              </a:ext>
            </a:extLst>
          </p:cNvPr>
          <p:cNvSpPr>
            <a:spLocks noGrp="1"/>
          </p:cNvSpPr>
          <p:nvPr>
            <p:ph idx="1"/>
          </p:nvPr>
        </p:nvSpPr>
        <p:spPr>
          <a:xfrm>
            <a:off x="609186" y="3309281"/>
            <a:ext cx="8850459" cy="5501017"/>
          </a:xfrm>
        </p:spPr>
        <p:txBody>
          <a:bodyPr>
            <a:normAutofit/>
          </a:bodyPr>
          <a:lstStyle/>
          <a:p>
            <a:pPr marL="0" indent="0">
              <a:buNone/>
            </a:pPr>
            <a:r>
              <a:rPr lang="en-GB" sz="2800" dirty="0"/>
              <a:t>E-Bike market growing 23% per year</a:t>
            </a:r>
            <a:r>
              <a:rPr lang="en-GB" dirty="0"/>
              <a:t> </a:t>
            </a:r>
            <a:r>
              <a:rPr lang="en-GB" sz="1500" dirty="0"/>
              <a:t>(Ref. ECF)</a:t>
            </a:r>
          </a:p>
          <a:p>
            <a:pPr lvl="1"/>
            <a:r>
              <a:rPr lang="en-GB" sz="2400" dirty="0"/>
              <a:t>$46Bn by 2026 </a:t>
            </a:r>
            <a:r>
              <a:rPr lang="en-GB" sz="1500" dirty="0"/>
              <a:t>(</a:t>
            </a:r>
            <a:r>
              <a:rPr lang="en-GB" sz="1500" dirty="0">
                <a:hlinkClick r:id="rId3"/>
              </a:rPr>
              <a:t>https://www.ft.com/content/0e2730c4-6d2f-49a1-be41-875710385a39</a:t>
            </a:r>
            <a:r>
              <a:rPr lang="en-GB" sz="1500" dirty="0"/>
              <a:t>)</a:t>
            </a:r>
          </a:p>
          <a:p>
            <a:pPr lvl="1"/>
            <a:r>
              <a:rPr lang="en-GB" sz="2400" dirty="0"/>
              <a:t>E-Bikes 17% of all bike sales by volume in Europe (2019)</a:t>
            </a:r>
          </a:p>
          <a:p>
            <a:pPr marL="0" indent="0">
              <a:buNone/>
            </a:pPr>
            <a:endParaRPr lang="en-GB" dirty="0"/>
          </a:p>
          <a:p>
            <a:pPr marL="0" indent="0">
              <a:buNone/>
            </a:pPr>
            <a:r>
              <a:rPr lang="en-GB" sz="2800" dirty="0"/>
              <a:t>Car-based bike rack market growing at 7% per year</a:t>
            </a:r>
          </a:p>
          <a:p>
            <a:pPr lvl="1"/>
            <a:r>
              <a:rPr lang="en-GB" sz="2400" dirty="0"/>
              <a:t>Worth $4Bn </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https://www.mordorintelligence.com/industry-reports/car-rack-market</a:t>
            </a:r>
            <a:r>
              <a:rPr lang="en-GB" sz="1400" dirty="0">
                <a:effectLst/>
                <a:latin typeface="Calibri" panose="020F0502020204030204" pitchFamily="34" charset="0"/>
                <a:ea typeface="Calibri" panose="020F0502020204030204" pitchFamily="34" charset="0"/>
              </a:rPr>
              <a:t>. </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https://www.zionmarketresearch.com/report/automobile-roof-racks-market</a:t>
            </a:r>
            <a:endParaRPr lang="en-GB" sz="1800" u="sng"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503971" lvl="1" indent="0">
              <a:buNone/>
            </a:pPr>
            <a:r>
              <a:rPr lang="en-GB" sz="1800" dirty="0">
                <a:latin typeface="Calibri" panose="020F0502020204030204" pitchFamily="34" charset="0"/>
                <a:ea typeface="Calibri" panose="020F0502020204030204" pitchFamily="34" charset="0"/>
                <a:cs typeface="Calibri" panose="020F0502020204030204" pitchFamily="34" charset="0"/>
              </a:rPr>
              <a:t>1/3 of towbar </a:t>
            </a: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https://www.factmr.com/media-release/1525/automotive-tow-bars-market-trends</a:t>
            </a:r>
            <a:r>
              <a:rPr lang="en-GB" sz="1400" dirty="0">
                <a:effectLst/>
                <a:latin typeface="Calibri" panose="020F0502020204030204" pitchFamily="34" charset="0"/>
                <a:ea typeface="Calibri" panose="020F0502020204030204" pitchFamily="34" charset="0"/>
              </a:rPr>
              <a:t>. </a:t>
            </a:r>
            <a:endParaRPr lang="en-GB" sz="1400" dirty="0"/>
          </a:p>
          <a:p>
            <a:pPr lvl="1"/>
            <a:r>
              <a:rPr lang="en-GB" sz="2400" dirty="0"/>
              <a:t>Currently dominated by aftermarket but growing OEM</a:t>
            </a:r>
          </a:p>
          <a:p>
            <a:pPr marL="0" indent="0">
              <a:buNone/>
            </a:pPr>
            <a:endParaRPr lang="en-GB" dirty="0"/>
          </a:p>
        </p:txBody>
      </p:sp>
      <p:sp>
        <p:nvSpPr>
          <p:cNvPr id="4" name="Footer Placeholder 3">
            <a:extLst>
              <a:ext uri="{FF2B5EF4-FFF2-40B4-BE49-F238E27FC236}">
                <a16:creationId xmlns:a16="http://schemas.microsoft.com/office/drawing/2014/main" id="{5E6BE676-6115-4053-944C-05131C030E61}"/>
              </a:ext>
            </a:extLst>
          </p:cNvPr>
          <p:cNvSpPr>
            <a:spLocks noGrp="1"/>
          </p:cNvSpPr>
          <p:nvPr>
            <p:ph type="ftr" sz="quarter" idx="11"/>
          </p:nvPr>
        </p:nvSpPr>
        <p:spPr/>
        <p:txBody>
          <a:bodyPr/>
          <a:lstStyle/>
          <a:p>
            <a:pPr lvl="0"/>
            <a:r>
              <a:rPr lang="en-GB"/>
              <a:t>www.auxtail.com</a:t>
            </a:r>
          </a:p>
        </p:txBody>
      </p:sp>
      <p:sp>
        <p:nvSpPr>
          <p:cNvPr id="5" name="Title 1">
            <a:extLst>
              <a:ext uri="{FF2B5EF4-FFF2-40B4-BE49-F238E27FC236}">
                <a16:creationId xmlns:a16="http://schemas.microsoft.com/office/drawing/2014/main" id="{DED4E18C-F913-4FA7-8521-8EAA35625E6B}"/>
              </a:ext>
            </a:extLst>
          </p:cNvPr>
          <p:cNvSpPr txBox="1">
            <a:spLocks/>
          </p:cNvSpPr>
          <p:nvPr/>
        </p:nvSpPr>
        <p:spPr>
          <a:xfrm>
            <a:off x="1253340" y="366581"/>
            <a:ext cx="3923625" cy="809156"/>
          </a:xfrm>
          <a:prstGeom prst="rect">
            <a:avLst/>
          </a:prstGeom>
        </p:spPr>
        <p:txBody>
          <a:bodyPr vert="horz" lIns="91440" tIns="45720" rIns="91440" bIns="45720" rtlCol="0" anchor="ctr">
            <a:norm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r>
              <a:rPr lang="en-GB" sz="3600" b="1" dirty="0">
                <a:latin typeface="Albany"/>
              </a:rPr>
              <a:t>Market</a:t>
            </a:r>
          </a:p>
        </p:txBody>
      </p:sp>
      <p:pic>
        <p:nvPicPr>
          <p:cNvPr id="6" name="Picture 5" descr="A picture containing text, outdoor, sky, car&#10;&#10;Description automatically generated">
            <a:extLst>
              <a:ext uri="{FF2B5EF4-FFF2-40B4-BE49-F238E27FC236}">
                <a16:creationId xmlns:a16="http://schemas.microsoft.com/office/drawing/2014/main" id="{A3C85436-7910-4F0E-8A23-963B5CC609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6965" y="241889"/>
            <a:ext cx="4496392" cy="3057018"/>
          </a:xfrm>
          <a:prstGeom prst="rect">
            <a:avLst/>
          </a:prstGeom>
        </p:spPr>
      </p:pic>
      <p:sp>
        <p:nvSpPr>
          <p:cNvPr id="7" name="TextBox 6">
            <a:extLst>
              <a:ext uri="{FF2B5EF4-FFF2-40B4-BE49-F238E27FC236}">
                <a16:creationId xmlns:a16="http://schemas.microsoft.com/office/drawing/2014/main" id="{C1DA55CF-DA81-4D0A-BF2B-EE135172AD2D}"/>
              </a:ext>
            </a:extLst>
          </p:cNvPr>
          <p:cNvSpPr txBox="1"/>
          <p:nvPr/>
        </p:nvSpPr>
        <p:spPr>
          <a:xfrm>
            <a:off x="609186" y="1770398"/>
            <a:ext cx="4266787" cy="1538883"/>
          </a:xfrm>
          <a:prstGeom prst="rect">
            <a:avLst/>
          </a:prstGeom>
          <a:noFill/>
        </p:spPr>
        <p:txBody>
          <a:bodyPr wrap="square" rtlCol="0">
            <a:spAutoFit/>
          </a:bodyPr>
          <a:lstStyle/>
          <a:p>
            <a:pPr marL="0" indent="0">
              <a:buNone/>
            </a:pPr>
            <a:r>
              <a:rPr lang="en-GB" sz="2800" dirty="0"/>
              <a:t>E-Cars sales growing 30% pa</a:t>
            </a:r>
          </a:p>
          <a:p>
            <a:pPr marL="800100" lvl="1" indent="-342900">
              <a:buFont typeface="Arial" panose="020B0604020202020204" pitchFamily="34" charset="0"/>
              <a:buChar char="•"/>
            </a:pPr>
            <a:r>
              <a:rPr lang="en-GB" sz="2400" dirty="0"/>
              <a:t>30% sales by 2030 </a:t>
            </a:r>
            <a:r>
              <a:rPr lang="en-GB" sz="1600" dirty="0"/>
              <a:t>(Ref. IEA)</a:t>
            </a:r>
          </a:p>
          <a:p>
            <a:pPr marL="800100" lvl="1" indent="-342900">
              <a:buFont typeface="Arial" panose="020B0604020202020204" pitchFamily="34" charset="0"/>
              <a:buChar char="•"/>
            </a:pPr>
            <a:r>
              <a:rPr lang="en-GB" sz="2400" dirty="0"/>
              <a:t>Key Performance is range</a:t>
            </a:r>
          </a:p>
          <a:p>
            <a:endParaRPr lang="en-GB" dirty="0"/>
          </a:p>
        </p:txBody>
      </p:sp>
    </p:spTree>
    <p:extLst>
      <p:ext uri="{BB962C8B-B14F-4D97-AF65-F5344CB8AC3E}">
        <p14:creationId xmlns:p14="http://schemas.microsoft.com/office/powerpoint/2010/main" val="12528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6271-BF9E-49D7-B67F-EFAB673F1DA9}"/>
              </a:ext>
            </a:extLst>
          </p:cNvPr>
          <p:cNvSpPr>
            <a:spLocks noGrp="1"/>
          </p:cNvSpPr>
          <p:nvPr>
            <p:ph type="title"/>
          </p:nvPr>
        </p:nvSpPr>
        <p:spPr>
          <a:xfrm>
            <a:off x="2249008" y="445717"/>
            <a:ext cx="5305717" cy="600406"/>
          </a:xfrm>
        </p:spPr>
        <p:txBody>
          <a:bodyPr>
            <a:normAutofit/>
          </a:bodyPr>
          <a:lstStyle/>
          <a:p>
            <a:pPr algn="ctr"/>
            <a:r>
              <a:rPr lang="en-GB" sz="3600" b="1" dirty="0">
                <a:latin typeface="Albany"/>
              </a:rPr>
              <a:t>Business Case</a:t>
            </a:r>
          </a:p>
        </p:txBody>
      </p:sp>
      <p:sp>
        <p:nvSpPr>
          <p:cNvPr id="3" name="Content Placeholder 2">
            <a:extLst>
              <a:ext uri="{FF2B5EF4-FFF2-40B4-BE49-F238E27FC236}">
                <a16:creationId xmlns:a16="http://schemas.microsoft.com/office/drawing/2014/main" id="{8FE74AD9-86AB-4211-BB45-8A548FFFAF80}"/>
              </a:ext>
            </a:extLst>
          </p:cNvPr>
          <p:cNvSpPr>
            <a:spLocks noGrp="1"/>
          </p:cNvSpPr>
          <p:nvPr>
            <p:ph idx="1"/>
          </p:nvPr>
        </p:nvSpPr>
        <p:spPr>
          <a:xfrm>
            <a:off x="504789" y="1142596"/>
            <a:ext cx="4876508" cy="5767631"/>
          </a:xfrm>
        </p:spPr>
        <p:txBody>
          <a:bodyPr>
            <a:normAutofit lnSpcReduction="10000"/>
          </a:bodyPr>
          <a:lstStyle/>
          <a:p>
            <a:r>
              <a:rPr lang="en-GB" sz="2800" dirty="0">
                <a:latin typeface="Albany"/>
              </a:rPr>
              <a:t>Pricing</a:t>
            </a:r>
            <a:r>
              <a:rPr lang="en-GB" sz="2400" dirty="0">
                <a:latin typeface="Albany"/>
              </a:rPr>
              <a:t> </a:t>
            </a:r>
          </a:p>
          <a:p>
            <a:pPr lvl="1"/>
            <a:r>
              <a:rPr lang="en-GB" sz="2200" dirty="0">
                <a:latin typeface="Albany"/>
              </a:rPr>
              <a:t>Retail £800+ (2 E-Bike)</a:t>
            </a:r>
            <a:br>
              <a:rPr lang="en-GB" sz="2200" dirty="0">
                <a:latin typeface="Albany"/>
              </a:rPr>
            </a:br>
            <a:endParaRPr lang="en-GB" sz="2200" dirty="0">
              <a:latin typeface="Albany"/>
            </a:endParaRPr>
          </a:p>
          <a:p>
            <a:r>
              <a:rPr lang="en-GB" sz="2800" dirty="0">
                <a:latin typeface="Albany"/>
              </a:rPr>
              <a:t>Cost</a:t>
            </a:r>
          </a:p>
          <a:p>
            <a:pPr lvl="1"/>
            <a:r>
              <a:rPr lang="en-GB" sz="2000" dirty="0">
                <a:latin typeface="Albany"/>
              </a:rPr>
              <a:t>£350- (2 Bike)</a:t>
            </a:r>
            <a:br>
              <a:rPr lang="en-GB" sz="2000" dirty="0">
                <a:latin typeface="Albany"/>
              </a:rPr>
            </a:br>
            <a:endParaRPr lang="en-GB" sz="2000" dirty="0">
              <a:latin typeface="Albany"/>
            </a:endParaRPr>
          </a:p>
          <a:p>
            <a:r>
              <a:rPr lang="en-GB" sz="2800" dirty="0">
                <a:latin typeface="Albany"/>
              </a:rPr>
              <a:t>Bike carrier application rate</a:t>
            </a:r>
          </a:p>
          <a:p>
            <a:pPr lvl="1"/>
            <a:r>
              <a:rPr lang="en-GB" sz="2200" dirty="0">
                <a:latin typeface="Albany"/>
              </a:rPr>
              <a:t>13% (C Segment)</a:t>
            </a:r>
            <a:br>
              <a:rPr lang="en-GB" sz="2200" dirty="0">
                <a:latin typeface="Albany"/>
              </a:rPr>
            </a:br>
            <a:endParaRPr lang="en-GB" sz="2200" dirty="0">
              <a:latin typeface="Albany"/>
            </a:endParaRPr>
          </a:p>
          <a:p>
            <a:r>
              <a:rPr lang="en-GB" sz="2800" dirty="0">
                <a:latin typeface="Albany"/>
              </a:rPr>
              <a:t>Personalisation Opportunities (Aftermarket)</a:t>
            </a:r>
          </a:p>
          <a:p>
            <a:pPr lvl="1"/>
            <a:r>
              <a:rPr lang="en-GB" sz="2300" dirty="0">
                <a:latin typeface="Albany"/>
              </a:rPr>
              <a:t>3, 4 &amp; 5 bikes</a:t>
            </a:r>
            <a:endParaRPr lang="en-GB" sz="2100" dirty="0">
              <a:latin typeface="Albany"/>
            </a:endParaRPr>
          </a:p>
          <a:p>
            <a:pPr lvl="1"/>
            <a:r>
              <a:rPr lang="en-GB" sz="2100" dirty="0" err="1">
                <a:latin typeface="Albany"/>
              </a:rPr>
              <a:t>Cargobox</a:t>
            </a:r>
            <a:endParaRPr lang="en-GB" sz="2100" dirty="0">
              <a:latin typeface="Albany"/>
            </a:endParaRPr>
          </a:p>
          <a:p>
            <a:pPr lvl="1"/>
            <a:r>
              <a:rPr lang="en-GB" sz="2100" dirty="0">
                <a:latin typeface="Albany"/>
              </a:rPr>
              <a:t>Step (</a:t>
            </a:r>
            <a:r>
              <a:rPr lang="en-GB" sz="2100" dirty="0" err="1">
                <a:latin typeface="Albany"/>
              </a:rPr>
              <a:t>Dogstep</a:t>
            </a:r>
            <a:r>
              <a:rPr lang="en-GB" sz="2100" dirty="0">
                <a:latin typeface="Albany"/>
              </a:rPr>
              <a:t>)</a:t>
            </a:r>
          </a:p>
          <a:p>
            <a:pPr lvl="1"/>
            <a:r>
              <a:rPr lang="en-GB" sz="2100" dirty="0">
                <a:latin typeface="Albany"/>
              </a:rPr>
              <a:t>Ski rack</a:t>
            </a:r>
            <a:endParaRPr lang="en-GB" sz="1720" dirty="0">
              <a:latin typeface="Albany"/>
            </a:endParaRPr>
          </a:p>
          <a:p>
            <a:pPr marL="503971" lvl="1" indent="0">
              <a:buNone/>
            </a:pPr>
            <a:endParaRPr lang="en-GB" sz="2200" dirty="0"/>
          </a:p>
        </p:txBody>
      </p:sp>
      <p:sp>
        <p:nvSpPr>
          <p:cNvPr id="4" name="Footer Placeholder 3">
            <a:extLst>
              <a:ext uri="{FF2B5EF4-FFF2-40B4-BE49-F238E27FC236}">
                <a16:creationId xmlns:a16="http://schemas.microsoft.com/office/drawing/2014/main" id="{5807460E-1C06-45CD-A13E-0C32B844E611}"/>
              </a:ext>
            </a:extLst>
          </p:cNvPr>
          <p:cNvSpPr>
            <a:spLocks noGrp="1"/>
          </p:cNvSpPr>
          <p:nvPr>
            <p:ph type="ftr" sz="quarter" idx="11"/>
          </p:nvPr>
        </p:nvSpPr>
        <p:spPr/>
        <p:txBody>
          <a:bodyPr/>
          <a:lstStyle/>
          <a:p>
            <a:pPr lvl="0"/>
            <a:r>
              <a:rPr lang="en-GB" dirty="0"/>
              <a:t>www.auxtail.com</a:t>
            </a:r>
          </a:p>
        </p:txBody>
      </p:sp>
      <p:graphicFrame>
        <p:nvGraphicFramePr>
          <p:cNvPr id="5" name="Chart 4" title="Price Analysis">
            <a:extLst>
              <a:ext uri="{FF2B5EF4-FFF2-40B4-BE49-F238E27FC236}">
                <a16:creationId xmlns:a16="http://schemas.microsoft.com/office/drawing/2014/main" id="{F711A2BF-9624-497F-B442-D3502314DC7F}"/>
              </a:ext>
            </a:extLst>
          </p:cNvPr>
          <p:cNvGraphicFramePr>
            <a:graphicFrameLocks/>
          </p:cNvGraphicFramePr>
          <p:nvPr>
            <p:extLst>
              <p:ext uri="{D42A27DB-BD31-4B8C-83A1-F6EECF244321}">
                <p14:modId xmlns:p14="http://schemas.microsoft.com/office/powerpoint/2010/main" val="3517785786"/>
              </p:ext>
            </p:extLst>
          </p:nvPr>
        </p:nvGraphicFramePr>
        <p:xfrm>
          <a:off x="4741098" y="991208"/>
          <a:ext cx="5265770" cy="5919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137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0597-C13D-4DC1-920F-300B2E5767EA}"/>
              </a:ext>
            </a:extLst>
          </p:cNvPr>
          <p:cNvSpPr txBox="1">
            <a:spLocks/>
          </p:cNvSpPr>
          <p:nvPr/>
        </p:nvSpPr>
        <p:spPr>
          <a:xfrm>
            <a:off x="1316800" y="211676"/>
            <a:ext cx="6708263" cy="1073269"/>
          </a:xfrm>
          <a:prstGeom prst="rect">
            <a:avLst/>
          </a:prstGeom>
          <a:noFill/>
          <a:ln>
            <a:noFill/>
          </a:ln>
        </p:spPr>
        <p:txBody>
          <a:bodyPr vert="horz" wrap="square" lIns="0" tIns="0" rIns="0" bIns="0" anchor="ctr" anchorCtr="1" compatLnSpc="1">
            <a:noAutofit/>
          </a:bodyPr>
          <a:lstStyle>
            <a:lvl1pPr marL="0" marR="0" lvl="0" indent="0" algn="ctr" defTabSz="914400" rtl="0" fontAlgn="auto" hangingPunct="0">
              <a:lnSpc>
                <a:spcPct val="100000"/>
              </a:lnSpc>
              <a:spcBef>
                <a:spcPts val="0"/>
              </a:spcBef>
              <a:spcAft>
                <a:spcPts val="0"/>
              </a:spcAft>
              <a:buNone/>
              <a:tabLst/>
              <a:defRPr lang="en-GB" sz="4400" b="0" i="0" u="none" strike="noStrike" kern="0" cap="none" spc="0" baseline="0">
                <a:solidFill>
                  <a:srgbClr val="280099"/>
                </a:solidFill>
                <a:uFillTx/>
                <a:latin typeface="Albany" pitchFamily="18"/>
                <a:cs typeface="Tahoma" pitchFamily="2"/>
              </a:defRPr>
            </a:lvl1pPr>
          </a:lstStyle>
          <a:p>
            <a:pPr algn="l"/>
            <a:r>
              <a:rPr lang="en-GB" sz="3600" b="1" dirty="0">
                <a:solidFill>
                  <a:schemeClr val="tx1"/>
                </a:solidFill>
              </a:rPr>
              <a:t>Unique Selling Points</a:t>
            </a:r>
          </a:p>
          <a:p>
            <a:pPr algn="l"/>
            <a:r>
              <a:rPr lang="en-GB" sz="3000" dirty="0">
                <a:solidFill>
                  <a:schemeClr val="bg1"/>
                </a:solidFill>
              </a:rPr>
              <a:t>ducts</a:t>
            </a:r>
          </a:p>
        </p:txBody>
      </p:sp>
      <p:sp>
        <p:nvSpPr>
          <p:cNvPr id="5" name="Title 1">
            <a:extLst>
              <a:ext uri="{FF2B5EF4-FFF2-40B4-BE49-F238E27FC236}">
                <a16:creationId xmlns:a16="http://schemas.microsoft.com/office/drawing/2014/main" id="{09CE5AF1-8210-4336-80AB-C01088186690}"/>
              </a:ext>
            </a:extLst>
          </p:cNvPr>
          <p:cNvSpPr txBox="1">
            <a:spLocks/>
          </p:cNvSpPr>
          <p:nvPr/>
        </p:nvSpPr>
        <p:spPr>
          <a:xfrm>
            <a:off x="548648" y="835371"/>
            <a:ext cx="5281308" cy="6171329"/>
          </a:xfrm>
          <a:prstGeom prst="rect">
            <a:avLst/>
          </a:prstGeom>
        </p:spPr>
        <p:txBody>
          <a:bodyPr vert="horz" lIns="68575" tIns="34287" rIns="68575" bIns="34287" rtlCol="0" anchor="t">
            <a:no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defTabSz="685709">
              <a:buFont typeface="Arial" panose="020B0604020202020204" pitchFamily="34" charset="0"/>
              <a:buChar char="•"/>
            </a:pPr>
            <a:r>
              <a:rPr lang="en-GB" sz="2800" dirty="0">
                <a:solidFill>
                  <a:schemeClr val="tx1"/>
                </a:solidFill>
                <a:latin typeface="Albany"/>
                <a:cs typeface="Calibri"/>
                <a:sym typeface="Calibri"/>
              </a:rPr>
              <a:t>Time</a:t>
            </a:r>
          </a:p>
          <a:p>
            <a:pPr marL="742950" lvl="1" indent="-285750" defTabSz="685709">
              <a:buFont typeface="Arial" panose="020B0604020202020204" pitchFamily="34" charset="0"/>
              <a:buChar char="•"/>
            </a:pPr>
            <a:r>
              <a:rPr lang="en-GB" dirty="0">
                <a:solidFill>
                  <a:schemeClr val="tx1"/>
                </a:solidFill>
                <a:latin typeface="Albany"/>
                <a:cs typeface="Calibri"/>
                <a:sym typeface="Calibri"/>
              </a:rPr>
              <a:t>Fastest bike loading, seconds to load</a:t>
            </a:r>
          </a:p>
          <a:p>
            <a:pPr marL="742950" lvl="1" indent="-285750" defTabSz="685709">
              <a:buFont typeface="Arial" panose="020B0604020202020204" pitchFamily="34" charset="0"/>
              <a:buChar char="•"/>
            </a:pPr>
            <a:endParaRPr lang="en-GB" dirty="0">
              <a:solidFill>
                <a:schemeClr val="tx1"/>
              </a:solidFill>
              <a:latin typeface="Albany"/>
              <a:cs typeface="Calibri"/>
              <a:sym typeface="Calibri"/>
            </a:endParaRPr>
          </a:p>
          <a:p>
            <a:pPr marL="285750" indent="-285750" defTabSz="685709">
              <a:buFont typeface="Arial" panose="020B0604020202020204" pitchFamily="34" charset="0"/>
              <a:buChar char="•"/>
            </a:pPr>
            <a:r>
              <a:rPr lang="en-GB" sz="2800" dirty="0">
                <a:solidFill>
                  <a:schemeClr val="tx1"/>
                </a:solidFill>
                <a:latin typeface="Albany"/>
                <a:cs typeface="Calibri"/>
                <a:sym typeface="Calibri"/>
              </a:rPr>
              <a:t>Safety</a:t>
            </a:r>
          </a:p>
          <a:p>
            <a:pPr marL="742950" lvl="1" indent="-285750" defTabSz="685709">
              <a:buFont typeface="Arial" panose="020B0604020202020204" pitchFamily="34" charset="0"/>
              <a:buChar char="•"/>
            </a:pPr>
            <a:r>
              <a:rPr lang="en-GB" dirty="0">
                <a:solidFill>
                  <a:schemeClr val="tx1"/>
                </a:solidFill>
                <a:latin typeface="Albany"/>
                <a:cs typeface="Calibri"/>
                <a:sym typeface="Calibri"/>
              </a:rPr>
              <a:t>Failsafe Design- 2 load paths</a:t>
            </a:r>
            <a:br>
              <a:rPr lang="en-GB" dirty="0">
                <a:solidFill>
                  <a:schemeClr val="tx1"/>
                </a:solidFill>
                <a:latin typeface="Albany"/>
                <a:cs typeface="Calibri"/>
                <a:sym typeface="Calibri"/>
              </a:rPr>
            </a:br>
            <a:endParaRPr lang="en-GB" dirty="0">
              <a:solidFill>
                <a:schemeClr val="tx1"/>
              </a:solidFill>
              <a:latin typeface="Albany"/>
              <a:cs typeface="Calibri"/>
              <a:sym typeface="Calibri"/>
            </a:endParaRPr>
          </a:p>
          <a:p>
            <a:pPr marL="285750" indent="-285750" defTabSz="685709">
              <a:buFont typeface="Arial" panose="020B0604020202020204" pitchFamily="34" charset="0"/>
              <a:buChar char="•"/>
            </a:pPr>
            <a:r>
              <a:rPr lang="en-GB" sz="2800" dirty="0">
                <a:solidFill>
                  <a:schemeClr val="tx1"/>
                </a:solidFill>
                <a:latin typeface="Albany"/>
                <a:cs typeface="Calibri"/>
                <a:sym typeface="Calibri"/>
              </a:rPr>
              <a:t>Integration</a:t>
            </a:r>
            <a:endParaRPr lang="en-GB" dirty="0">
              <a:solidFill>
                <a:schemeClr val="tx1"/>
              </a:solidFill>
              <a:latin typeface="Albany"/>
              <a:cs typeface="Calibri"/>
              <a:sym typeface="Calibri"/>
            </a:endParaRPr>
          </a:p>
          <a:p>
            <a:pPr marL="742950" lvl="1" indent="-285750" defTabSz="685709">
              <a:buFont typeface="Arial" panose="020B0604020202020204" pitchFamily="34" charset="0"/>
              <a:buChar char="•"/>
            </a:pPr>
            <a:r>
              <a:rPr lang="en-GB" sz="2000" dirty="0">
                <a:solidFill>
                  <a:schemeClr val="tx1"/>
                </a:solidFill>
                <a:latin typeface="Albany"/>
                <a:cs typeface="Calibri"/>
                <a:sym typeface="Calibri"/>
              </a:rPr>
              <a:t>Invisible feature</a:t>
            </a:r>
          </a:p>
          <a:p>
            <a:pPr marL="742950" lvl="1" indent="-285750" defTabSz="685709">
              <a:buFont typeface="Arial" panose="020B0604020202020204" pitchFamily="34" charset="0"/>
              <a:buChar char="•"/>
            </a:pPr>
            <a:r>
              <a:rPr lang="en-GB" sz="2000" dirty="0">
                <a:solidFill>
                  <a:schemeClr val="tx1"/>
                </a:solidFill>
                <a:latin typeface="Albany"/>
                <a:cs typeface="Calibri"/>
                <a:sym typeface="Calibri"/>
              </a:rPr>
              <a:t>No range degradation</a:t>
            </a:r>
          </a:p>
          <a:p>
            <a:pPr marL="742950" lvl="1" indent="-285750" defTabSz="685709">
              <a:buFont typeface="Arial" panose="020B0604020202020204" pitchFamily="34" charset="0"/>
              <a:buChar char="•"/>
            </a:pPr>
            <a:endParaRPr lang="en-GB" sz="2000" dirty="0">
              <a:solidFill>
                <a:schemeClr val="tx1"/>
              </a:solidFill>
              <a:latin typeface="Albany"/>
              <a:cs typeface="Calibri"/>
              <a:sym typeface="Calibri"/>
            </a:endParaRPr>
          </a:p>
          <a:p>
            <a:pPr marL="285750" indent="-285750" defTabSz="685709">
              <a:buFont typeface="Arial" panose="020B0604020202020204" pitchFamily="34" charset="0"/>
              <a:buChar char="•"/>
            </a:pPr>
            <a:r>
              <a:rPr lang="en-GB" sz="2800" dirty="0">
                <a:solidFill>
                  <a:schemeClr val="tx1"/>
                </a:solidFill>
                <a:latin typeface="Albany"/>
                <a:cs typeface="Calibri"/>
                <a:sym typeface="Calibri"/>
              </a:rPr>
              <a:t>High Load</a:t>
            </a:r>
          </a:p>
          <a:p>
            <a:pPr marL="742950" lvl="1" indent="-285750" defTabSz="685709">
              <a:buFont typeface="Arial" panose="020B0604020202020204" pitchFamily="34" charset="0"/>
              <a:buChar char="•"/>
            </a:pPr>
            <a:r>
              <a:rPr lang="en-GB" dirty="0">
                <a:solidFill>
                  <a:schemeClr val="tx1"/>
                </a:solidFill>
                <a:latin typeface="Albany"/>
                <a:cs typeface="Calibri"/>
                <a:sym typeface="Calibri"/>
              </a:rPr>
              <a:t>70 Kg dynamic</a:t>
            </a:r>
          </a:p>
          <a:p>
            <a:pPr marL="742950" lvl="1" indent="-285750" defTabSz="685709">
              <a:buFont typeface="Arial" panose="020B0604020202020204" pitchFamily="34" charset="0"/>
              <a:buChar char="•"/>
            </a:pPr>
            <a:r>
              <a:rPr lang="en-GB" dirty="0">
                <a:solidFill>
                  <a:schemeClr val="tx1"/>
                </a:solidFill>
                <a:latin typeface="Albany"/>
                <a:cs typeface="Calibri"/>
                <a:sym typeface="Calibri"/>
              </a:rPr>
              <a:t>4 bike capability with extension</a:t>
            </a:r>
          </a:p>
          <a:p>
            <a:pPr marL="742950" lvl="1" indent="-285750" defTabSz="685709">
              <a:buFont typeface="Arial" panose="020B0604020202020204" pitchFamily="34" charset="0"/>
              <a:buChar char="•"/>
            </a:pPr>
            <a:endParaRPr lang="en-GB" sz="2400" dirty="0">
              <a:solidFill>
                <a:schemeClr val="tx1"/>
              </a:solidFill>
              <a:latin typeface="Albany"/>
              <a:cs typeface="Calibri"/>
              <a:sym typeface="Calibri"/>
            </a:endParaRPr>
          </a:p>
          <a:p>
            <a:pPr lvl="1" defTabSz="685709"/>
            <a:r>
              <a:rPr lang="en-GB" sz="2400" dirty="0">
                <a:solidFill>
                  <a:schemeClr val="tx1"/>
                </a:solidFill>
                <a:latin typeface="Albany"/>
                <a:cs typeface="Calibri"/>
                <a:sym typeface="Calibri"/>
              </a:rPr>
              <a:t>European patent granted EP3375667A1</a:t>
            </a:r>
          </a:p>
          <a:p>
            <a:pPr lvl="1" defTabSz="685709"/>
            <a:r>
              <a:rPr lang="en-GB" sz="2400" dirty="0">
                <a:solidFill>
                  <a:schemeClr val="tx1"/>
                </a:solidFill>
                <a:latin typeface="Albany"/>
                <a:cs typeface="Calibri"/>
                <a:sym typeface="Calibri"/>
              </a:rPr>
              <a:t>Other patents filed. </a:t>
            </a:r>
          </a:p>
          <a:p>
            <a:pPr defTabSz="685709"/>
            <a:br>
              <a:rPr lang="en-GB" sz="2400" dirty="0">
                <a:solidFill>
                  <a:schemeClr val="tx1"/>
                </a:solidFill>
                <a:latin typeface="Albany"/>
                <a:cs typeface="Calibri"/>
                <a:sym typeface="Calibri"/>
              </a:rPr>
            </a:br>
            <a:endParaRPr lang="en-GB" sz="2400" dirty="0">
              <a:solidFill>
                <a:schemeClr val="tx1"/>
              </a:solidFill>
              <a:latin typeface="Albany"/>
              <a:cs typeface="Calibri"/>
              <a:sym typeface="Calibri"/>
            </a:endParaRPr>
          </a:p>
          <a:p>
            <a:pPr defTabSz="685709"/>
            <a:endParaRPr lang="en-GB" sz="2400" dirty="0">
              <a:solidFill>
                <a:schemeClr val="tx1"/>
              </a:solidFill>
              <a:latin typeface="Albany"/>
              <a:cs typeface="Calibri"/>
              <a:sym typeface="Calibri"/>
            </a:endParaRPr>
          </a:p>
        </p:txBody>
      </p:sp>
      <p:sp>
        <p:nvSpPr>
          <p:cNvPr id="3" name="Footer Placeholder 2">
            <a:extLst>
              <a:ext uri="{FF2B5EF4-FFF2-40B4-BE49-F238E27FC236}">
                <a16:creationId xmlns:a16="http://schemas.microsoft.com/office/drawing/2014/main" id="{64DAE56F-F8D2-4EA5-B607-5211D17AB28B}"/>
              </a:ext>
            </a:extLst>
          </p:cNvPr>
          <p:cNvSpPr>
            <a:spLocks noGrp="1"/>
          </p:cNvSpPr>
          <p:nvPr>
            <p:ph type="ftr" sz="quarter" idx="11"/>
          </p:nvPr>
        </p:nvSpPr>
        <p:spPr/>
        <p:txBody>
          <a:bodyPr/>
          <a:lstStyle/>
          <a:p>
            <a:pPr lvl="0"/>
            <a:r>
              <a:rPr lang="en-GB" dirty="0"/>
              <a:t>www.auxtail.com</a:t>
            </a:r>
          </a:p>
        </p:txBody>
      </p:sp>
      <p:pic>
        <p:nvPicPr>
          <p:cNvPr id="7" name="Picture 6">
            <a:extLst>
              <a:ext uri="{FF2B5EF4-FFF2-40B4-BE49-F238E27FC236}">
                <a16:creationId xmlns:a16="http://schemas.microsoft.com/office/drawing/2014/main" id="{55E467B7-711C-4128-842C-8B6FF775F360}"/>
              </a:ext>
            </a:extLst>
          </p:cNvPr>
          <p:cNvPicPr>
            <a:picLocks noChangeAspect="1"/>
          </p:cNvPicPr>
          <p:nvPr/>
        </p:nvPicPr>
        <p:blipFill>
          <a:blip r:embed="rId3"/>
          <a:stretch>
            <a:fillRect/>
          </a:stretch>
        </p:blipFill>
        <p:spPr>
          <a:xfrm>
            <a:off x="5129048" y="1785368"/>
            <a:ext cx="4855780" cy="3955829"/>
          </a:xfrm>
          <a:prstGeom prst="rect">
            <a:avLst/>
          </a:prstGeom>
        </p:spPr>
      </p:pic>
    </p:spTree>
    <p:extLst>
      <p:ext uri="{BB962C8B-B14F-4D97-AF65-F5344CB8AC3E}">
        <p14:creationId xmlns:p14="http://schemas.microsoft.com/office/powerpoint/2010/main" val="4176659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42004B-DA06-405A-A5FF-CED38BF63972}"/>
              </a:ext>
            </a:extLst>
          </p:cNvPr>
          <p:cNvSpPr>
            <a:spLocks noGrp="1"/>
          </p:cNvSpPr>
          <p:nvPr>
            <p:ph type="ftr" sz="quarter" idx="11"/>
          </p:nvPr>
        </p:nvSpPr>
        <p:spPr/>
        <p:txBody>
          <a:bodyPr/>
          <a:lstStyle/>
          <a:p>
            <a:pPr lvl="0"/>
            <a:r>
              <a:rPr lang="en-GB"/>
              <a:t>Confidential www.auxtail.com</a:t>
            </a:r>
            <a:endParaRPr lang="en-GB" dirty="0"/>
          </a:p>
        </p:txBody>
      </p:sp>
      <p:sp>
        <p:nvSpPr>
          <p:cNvPr id="3" name="Title 1">
            <a:extLst>
              <a:ext uri="{FF2B5EF4-FFF2-40B4-BE49-F238E27FC236}">
                <a16:creationId xmlns:a16="http://schemas.microsoft.com/office/drawing/2014/main" id="{2D9D1F78-30C7-4CF5-B2EF-2DB3D5C745FF}"/>
              </a:ext>
            </a:extLst>
          </p:cNvPr>
          <p:cNvSpPr txBox="1">
            <a:spLocks/>
          </p:cNvSpPr>
          <p:nvPr/>
        </p:nvSpPr>
        <p:spPr>
          <a:xfrm>
            <a:off x="2331466" y="114171"/>
            <a:ext cx="4838415" cy="1055868"/>
          </a:xfrm>
          <a:prstGeom prst="rect">
            <a:avLst/>
          </a:prstGeom>
          <a:noFill/>
          <a:ln>
            <a:noFill/>
          </a:ln>
        </p:spPr>
        <p:txBody>
          <a:bodyPr vert="horz" wrap="square" lIns="0" tIns="0" rIns="0" bIns="0" anchor="ctr" anchorCtr="1" compatLnSpc="1">
            <a:noAutofit/>
          </a:bodyPr>
          <a:lstStyle>
            <a:lvl1pPr marL="0" marR="0" lvl="0" indent="0" algn="ctr" defTabSz="914400" rtl="0" fontAlgn="auto" hangingPunct="0">
              <a:lnSpc>
                <a:spcPct val="100000"/>
              </a:lnSpc>
              <a:spcBef>
                <a:spcPts val="0"/>
              </a:spcBef>
              <a:spcAft>
                <a:spcPts val="0"/>
              </a:spcAft>
              <a:buNone/>
              <a:tabLst/>
              <a:defRPr lang="en-GB" sz="4400" b="0" i="0" u="none" strike="noStrike" kern="0" cap="none" spc="0" baseline="0">
                <a:solidFill>
                  <a:srgbClr val="280099"/>
                </a:solidFill>
                <a:uFillTx/>
                <a:latin typeface="Albany" pitchFamily="18"/>
                <a:cs typeface="Tahoma" pitchFamily="2"/>
              </a:defRPr>
            </a:lvl1pPr>
          </a:lstStyle>
          <a:p>
            <a:r>
              <a:rPr lang="en-GB" sz="3600" dirty="0">
                <a:solidFill>
                  <a:schemeClr val="tx1"/>
                </a:solidFill>
              </a:rPr>
              <a:t>Team</a:t>
            </a:r>
          </a:p>
        </p:txBody>
      </p:sp>
      <p:sp>
        <p:nvSpPr>
          <p:cNvPr id="4" name="Rectangle 3">
            <a:extLst>
              <a:ext uri="{FF2B5EF4-FFF2-40B4-BE49-F238E27FC236}">
                <a16:creationId xmlns:a16="http://schemas.microsoft.com/office/drawing/2014/main" id="{BC557C7A-D244-4E6D-A1CF-B6CB65D0435F}"/>
              </a:ext>
            </a:extLst>
          </p:cNvPr>
          <p:cNvSpPr/>
          <p:nvPr/>
        </p:nvSpPr>
        <p:spPr>
          <a:xfrm>
            <a:off x="474158" y="951419"/>
            <a:ext cx="6998357" cy="2477601"/>
          </a:xfrm>
          <a:prstGeom prst="rect">
            <a:avLst/>
          </a:prstGeom>
        </p:spPr>
        <p:txBody>
          <a:bodyPr wrap="square">
            <a:spAutoFit/>
          </a:bodyPr>
          <a:lstStyle/>
          <a:p>
            <a:r>
              <a:rPr lang="en-GB" sz="2400" dirty="0">
                <a:latin typeface="Albany"/>
              </a:rPr>
              <a:t>Craig Broadbent – Founder</a:t>
            </a:r>
          </a:p>
          <a:p>
            <a:endParaRPr lang="en-GB" sz="1100" dirty="0">
              <a:latin typeface="Albany"/>
            </a:endParaRPr>
          </a:p>
          <a:p>
            <a:r>
              <a:rPr lang="en-GB" sz="2000" dirty="0">
                <a:latin typeface="Albany"/>
              </a:rPr>
              <a:t>20 years Automotive Design for Nissan Technical Centre Europe</a:t>
            </a:r>
          </a:p>
          <a:p>
            <a:r>
              <a:rPr lang="en-GB" sz="2000" dirty="0">
                <a:latin typeface="Albany"/>
              </a:rPr>
              <a:t>Structures, Bumpers and Accessories, including </a:t>
            </a:r>
            <a:r>
              <a:rPr lang="en-GB" sz="2000" dirty="0" err="1">
                <a:latin typeface="Albany"/>
              </a:rPr>
              <a:t>towbars</a:t>
            </a:r>
            <a:r>
              <a:rPr lang="en-GB" sz="2000" dirty="0">
                <a:latin typeface="Albany"/>
              </a:rPr>
              <a:t> and bike carriers</a:t>
            </a:r>
          </a:p>
          <a:p>
            <a:r>
              <a:rPr lang="en-GB" sz="2000" dirty="0">
                <a:latin typeface="Albany"/>
              </a:rPr>
              <a:t>Cycling Advocate</a:t>
            </a:r>
          </a:p>
          <a:p>
            <a:r>
              <a:rPr lang="en-GB" sz="2000" dirty="0">
                <a:latin typeface="Albany"/>
              </a:rPr>
              <a:t>BEng and MBA</a:t>
            </a:r>
          </a:p>
        </p:txBody>
      </p:sp>
      <p:sp>
        <p:nvSpPr>
          <p:cNvPr id="6" name="Rectangle 5">
            <a:extLst>
              <a:ext uri="{FF2B5EF4-FFF2-40B4-BE49-F238E27FC236}">
                <a16:creationId xmlns:a16="http://schemas.microsoft.com/office/drawing/2014/main" id="{DA64B1D9-449C-484C-BD58-93B1AD70CC78}"/>
              </a:ext>
            </a:extLst>
          </p:cNvPr>
          <p:cNvSpPr/>
          <p:nvPr/>
        </p:nvSpPr>
        <p:spPr>
          <a:xfrm>
            <a:off x="474158" y="3587399"/>
            <a:ext cx="9279442" cy="1862048"/>
          </a:xfrm>
          <a:prstGeom prst="rect">
            <a:avLst/>
          </a:prstGeom>
        </p:spPr>
        <p:txBody>
          <a:bodyPr wrap="square">
            <a:spAutoFit/>
          </a:bodyPr>
          <a:lstStyle/>
          <a:p>
            <a:r>
              <a:rPr lang="en-GB" sz="2400" dirty="0">
                <a:latin typeface="Albany"/>
              </a:rPr>
              <a:t>Paul Garside – Mentor</a:t>
            </a:r>
          </a:p>
          <a:p>
            <a:endParaRPr lang="en-GB" sz="1100" dirty="0">
              <a:latin typeface="Albany"/>
            </a:endParaRPr>
          </a:p>
          <a:p>
            <a:r>
              <a:rPr lang="en-GB" sz="2000" dirty="0">
                <a:latin typeface="Albany"/>
              </a:rPr>
              <a:t>10 Years Director Nissan Europe</a:t>
            </a:r>
          </a:p>
          <a:p>
            <a:r>
              <a:rPr lang="en-GB" sz="2000" dirty="0">
                <a:latin typeface="Albany"/>
              </a:rPr>
              <a:t>30 years Automotive Industry</a:t>
            </a:r>
          </a:p>
          <a:p>
            <a:r>
              <a:rPr lang="en-GB" sz="2000" dirty="0">
                <a:latin typeface="Albany"/>
              </a:rPr>
              <a:t>Including Business Project Management, Quality And Customer Experience</a:t>
            </a:r>
          </a:p>
          <a:p>
            <a:endParaRPr lang="en-GB" sz="2000" dirty="0"/>
          </a:p>
        </p:txBody>
      </p:sp>
      <p:pic>
        <p:nvPicPr>
          <p:cNvPr id="8" name="Picture 7" descr="Craig Broadbent&#10;&#10;">
            <a:extLst>
              <a:ext uri="{FF2B5EF4-FFF2-40B4-BE49-F238E27FC236}">
                <a16:creationId xmlns:a16="http://schemas.microsoft.com/office/drawing/2014/main" id="{0E5D6C42-C1D8-4895-B894-C8B3432F1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515" y="718567"/>
            <a:ext cx="1656779" cy="2164905"/>
          </a:xfrm>
          <a:prstGeom prst="rect">
            <a:avLst/>
          </a:prstGeom>
        </p:spPr>
      </p:pic>
    </p:spTree>
    <p:extLst>
      <p:ext uri="{BB962C8B-B14F-4D97-AF65-F5344CB8AC3E}">
        <p14:creationId xmlns:p14="http://schemas.microsoft.com/office/powerpoint/2010/main" val="429360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10D1D0-5F3B-4B35-8B36-E5E9C665AC1B}"/>
              </a:ext>
            </a:extLst>
          </p:cNvPr>
          <p:cNvSpPr>
            <a:spLocks noGrp="1"/>
          </p:cNvSpPr>
          <p:nvPr>
            <p:ph type="ftr" sz="quarter" idx="11"/>
          </p:nvPr>
        </p:nvSpPr>
        <p:spPr/>
        <p:txBody>
          <a:bodyPr/>
          <a:lstStyle/>
          <a:p>
            <a:pPr lvl="0"/>
            <a:r>
              <a:rPr lang="en-GB"/>
              <a:t>Confidential www.auxtail.com</a:t>
            </a:r>
            <a:endParaRPr lang="en-GB" dirty="0"/>
          </a:p>
        </p:txBody>
      </p:sp>
      <p:sp>
        <p:nvSpPr>
          <p:cNvPr id="4" name="Title 1">
            <a:extLst>
              <a:ext uri="{FF2B5EF4-FFF2-40B4-BE49-F238E27FC236}">
                <a16:creationId xmlns:a16="http://schemas.microsoft.com/office/drawing/2014/main" id="{83837730-955A-4FD2-B3A2-12B79C16F5B6}"/>
              </a:ext>
            </a:extLst>
          </p:cNvPr>
          <p:cNvSpPr txBox="1">
            <a:spLocks/>
          </p:cNvSpPr>
          <p:nvPr/>
        </p:nvSpPr>
        <p:spPr>
          <a:xfrm>
            <a:off x="2331466" y="114171"/>
            <a:ext cx="4838415" cy="1055868"/>
          </a:xfrm>
          <a:prstGeom prst="rect">
            <a:avLst/>
          </a:prstGeom>
          <a:noFill/>
          <a:ln>
            <a:noFill/>
          </a:ln>
        </p:spPr>
        <p:txBody>
          <a:bodyPr vert="horz" wrap="square" lIns="0" tIns="0" rIns="0" bIns="0" anchor="ctr" anchorCtr="1" compatLnSpc="1">
            <a:noAutofit/>
          </a:bodyPr>
          <a:lstStyle>
            <a:lvl1pPr marL="0" marR="0" lvl="0" indent="0" algn="ctr" defTabSz="914400" rtl="0" fontAlgn="auto" hangingPunct="0">
              <a:lnSpc>
                <a:spcPct val="100000"/>
              </a:lnSpc>
              <a:spcBef>
                <a:spcPts val="0"/>
              </a:spcBef>
              <a:spcAft>
                <a:spcPts val="0"/>
              </a:spcAft>
              <a:buNone/>
              <a:tabLst/>
              <a:defRPr lang="en-GB" sz="4400" b="0" i="0" u="none" strike="noStrike" kern="0" cap="none" spc="0" baseline="0">
                <a:solidFill>
                  <a:srgbClr val="280099"/>
                </a:solidFill>
                <a:uFillTx/>
                <a:latin typeface="Albany" pitchFamily="18"/>
                <a:cs typeface="Tahoma" pitchFamily="2"/>
              </a:defRPr>
            </a:lvl1pPr>
          </a:lstStyle>
          <a:p>
            <a:r>
              <a:rPr lang="en-GB" sz="3600" dirty="0">
                <a:solidFill>
                  <a:schemeClr val="tx1"/>
                </a:solidFill>
              </a:rPr>
              <a:t>Next Steps</a:t>
            </a:r>
          </a:p>
        </p:txBody>
      </p:sp>
      <p:sp>
        <p:nvSpPr>
          <p:cNvPr id="6" name="Rectangle 5">
            <a:extLst>
              <a:ext uri="{FF2B5EF4-FFF2-40B4-BE49-F238E27FC236}">
                <a16:creationId xmlns:a16="http://schemas.microsoft.com/office/drawing/2014/main" id="{F115CCF1-6FA7-4964-917C-9DE55D089384}"/>
              </a:ext>
            </a:extLst>
          </p:cNvPr>
          <p:cNvSpPr/>
          <p:nvPr/>
        </p:nvSpPr>
        <p:spPr>
          <a:xfrm>
            <a:off x="572481" y="1170039"/>
            <a:ext cx="8030606" cy="5262979"/>
          </a:xfrm>
          <a:prstGeom prst="rect">
            <a:avLst/>
          </a:prstGeom>
        </p:spPr>
        <p:txBody>
          <a:bodyPr wrap="square">
            <a:spAutoFit/>
          </a:bodyPr>
          <a:lstStyle/>
          <a:p>
            <a:pPr marL="342900" indent="-342900">
              <a:buFont typeface="Arial" panose="020B0604020202020204" pitchFamily="34" charset="0"/>
              <a:buChar char="•"/>
            </a:pPr>
            <a:r>
              <a:rPr lang="en-GB" sz="2400" dirty="0">
                <a:latin typeface="Albany"/>
              </a:rPr>
              <a:t>Market</a:t>
            </a:r>
          </a:p>
          <a:p>
            <a:pPr marL="800100" lvl="1" indent="-342900">
              <a:buFont typeface="Arial" panose="020B0604020202020204" pitchFamily="34" charset="0"/>
              <a:buChar char="•"/>
            </a:pPr>
            <a:r>
              <a:rPr lang="en-GB" sz="2400" dirty="0">
                <a:latin typeface="Albany"/>
              </a:rPr>
              <a:t>UK</a:t>
            </a:r>
          </a:p>
          <a:p>
            <a:pPr marL="800100" lvl="1" indent="-342900">
              <a:buFont typeface="Arial" panose="020B0604020202020204" pitchFamily="34" charset="0"/>
              <a:buChar char="•"/>
            </a:pPr>
            <a:r>
              <a:rPr lang="en-GB" sz="2400" dirty="0">
                <a:latin typeface="Albany"/>
              </a:rPr>
              <a:t>Northern Europe</a:t>
            </a:r>
          </a:p>
          <a:p>
            <a:pPr marL="342900" indent="-342900">
              <a:buFont typeface="Arial" panose="020B0604020202020204" pitchFamily="34" charset="0"/>
              <a:buChar char="•"/>
            </a:pPr>
            <a:endParaRPr lang="en-GB" sz="2400" dirty="0">
              <a:latin typeface="Albany"/>
            </a:endParaRPr>
          </a:p>
          <a:p>
            <a:pPr marL="342900" indent="-342900">
              <a:buFont typeface="Arial" panose="020B0604020202020204" pitchFamily="34" charset="0"/>
              <a:buChar char="•"/>
            </a:pPr>
            <a:r>
              <a:rPr lang="en-GB" sz="2400" dirty="0">
                <a:latin typeface="Albany"/>
              </a:rPr>
              <a:t>Finance £400K for Assembly/Development centre</a:t>
            </a:r>
          </a:p>
          <a:p>
            <a:pPr marL="800100" lvl="1" indent="-342900">
              <a:buFont typeface="Arial" panose="020B0604020202020204" pitchFamily="34" charset="0"/>
              <a:buChar char="•"/>
            </a:pPr>
            <a:r>
              <a:rPr lang="en-GB" sz="2400" dirty="0">
                <a:latin typeface="Albany"/>
              </a:rPr>
              <a:t>Team building</a:t>
            </a:r>
          </a:p>
          <a:p>
            <a:pPr marL="800100" lvl="1" indent="-342900">
              <a:buFont typeface="Arial" panose="020B0604020202020204" pitchFamily="34" charset="0"/>
              <a:buChar char="•"/>
            </a:pPr>
            <a:r>
              <a:rPr lang="en-GB" sz="2400" dirty="0">
                <a:latin typeface="Albany"/>
              </a:rPr>
              <a:t>Tooling </a:t>
            </a:r>
          </a:p>
          <a:p>
            <a:pPr marL="800100" lvl="1" indent="-342900">
              <a:buFont typeface="Arial" panose="020B0604020202020204" pitchFamily="34" charset="0"/>
              <a:buChar char="•"/>
            </a:pPr>
            <a:r>
              <a:rPr lang="en-GB" sz="2400" dirty="0">
                <a:latin typeface="Albany"/>
              </a:rPr>
              <a:t>Stock build</a:t>
            </a:r>
          </a:p>
          <a:p>
            <a:pPr marL="800100" lvl="1" indent="-342900">
              <a:buFont typeface="Arial" panose="020B0604020202020204" pitchFamily="34" charset="0"/>
              <a:buChar char="•"/>
            </a:pPr>
            <a:r>
              <a:rPr lang="en-GB" sz="2400" dirty="0">
                <a:latin typeface="Albany"/>
              </a:rPr>
              <a:t>Marketing and sales</a:t>
            </a:r>
          </a:p>
          <a:p>
            <a:pPr marL="800100" lvl="1" indent="-342900">
              <a:buFont typeface="Arial" panose="020B0604020202020204" pitchFamily="34" charset="0"/>
              <a:buChar char="•"/>
            </a:pPr>
            <a:r>
              <a:rPr lang="en-GB" sz="2400" dirty="0">
                <a:latin typeface="Albany"/>
              </a:rPr>
              <a:t>Assembly facilities</a:t>
            </a:r>
          </a:p>
          <a:p>
            <a:pPr marL="342900" indent="-342900">
              <a:buFont typeface="Arial" panose="020B0604020202020204" pitchFamily="34" charset="0"/>
              <a:buChar char="•"/>
            </a:pPr>
            <a:endParaRPr lang="en-GB" sz="2400" dirty="0">
              <a:latin typeface="Albany"/>
            </a:endParaRPr>
          </a:p>
          <a:p>
            <a:pPr marL="342900" indent="-342900">
              <a:buFont typeface="Arial" panose="020B0604020202020204" pitchFamily="34" charset="0"/>
              <a:buChar char="•"/>
            </a:pPr>
            <a:r>
              <a:rPr lang="en-GB" sz="2400" dirty="0">
                <a:latin typeface="Albany"/>
              </a:rPr>
              <a:t>Partnerships</a:t>
            </a:r>
          </a:p>
          <a:p>
            <a:pPr marL="800100" lvl="1" indent="-342900">
              <a:buFont typeface="Arial" panose="020B0604020202020204" pitchFamily="34" charset="0"/>
              <a:buChar char="•"/>
            </a:pPr>
            <a:r>
              <a:rPr lang="en-GB" sz="2400" dirty="0">
                <a:latin typeface="Albany"/>
              </a:rPr>
              <a:t>OEM or National Sales Companies</a:t>
            </a:r>
          </a:p>
          <a:p>
            <a:pPr marL="800100" lvl="1" indent="-342900">
              <a:buFont typeface="Arial" panose="020B0604020202020204" pitchFamily="34" charset="0"/>
              <a:buChar char="•"/>
            </a:pPr>
            <a:r>
              <a:rPr lang="en-GB" sz="2400" dirty="0">
                <a:latin typeface="Albany"/>
              </a:rPr>
              <a:t>Supplier</a:t>
            </a:r>
          </a:p>
        </p:txBody>
      </p:sp>
    </p:spTree>
    <p:extLst>
      <p:ext uri="{BB962C8B-B14F-4D97-AF65-F5344CB8AC3E}">
        <p14:creationId xmlns:p14="http://schemas.microsoft.com/office/powerpoint/2010/main" val="29141325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16393</TotalTime>
  <Words>1874</Words>
  <Application>Microsoft Office PowerPoint</Application>
  <PresentationFormat>Custom</PresentationFormat>
  <Paragraphs>159</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Albany</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Business Case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Plan OEM</dc:title>
  <dc:creator>Michael Broadbent</dc:creator>
  <cp:lastModifiedBy>Craig Broadbent</cp:lastModifiedBy>
  <cp:revision>323</cp:revision>
  <cp:lastPrinted>2018-07-12T08:43:15Z</cp:lastPrinted>
  <dcterms:created xsi:type="dcterms:W3CDTF">2016-11-16T07:35:47Z</dcterms:created>
  <dcterms:modified xsi:type="dcterms:W3CDTF">2021-04-16T11:36:58Z</dcterms:modified>
</cp:coreProperties>
</file>